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Golf developer preview. Evidence and binding review October 14, 2026. This conceptual cover illustration is not a system diagram. Audience: Golf on Cloudflare.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Golf connects Git, collaboration, executable evidence, optional proposals and protected previews.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quick start: https://docs.gitgolf.app/docs/installation/ . Current image internal paths retain native directory names; component and provider are Forgejo. Never routinely delete retained volumes.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quick start: https://docs.gitgolf.app/docs/installation/ . Current image internal paths retain native directory names; component and provider are Forgejo. Never routinely delete retained volumes. This diagram shows ownership and placement. Optional services require their own configuration.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guide: https://docs.gitgolf.app/docs/kubernetes/ . Chart 0.2.0 passed a fresh one-node k3d runtime proof on 2026-10-14: two API replicas, private Git and immutable source, cross-replica sessions/revocation, restart persistence, enforced network denials, external dependencies, identity refusal and retained claims. Extra API replicas do not make Forgejo/storage/database highly available. Multi-node failover, public ingress/TLS, CA rotation and full recovery remain open.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guide: https://docs.gitgolf.app/docs/kubernetes/ . Chart 0.2.0 passed a fresh one-node k3d runtime proof on 2026-10-14: two API replicas, private Git and immutable source, cross-replica sessions/revocation, restart persistence, enforced network denials, external dependencies, identity refusal and retained claims. Extra API replicas do not make Forgejo/storage/database highly available. Multi-node failover, public ingress/TLS, CA rotation and full recovery remain open. This diagram shows ownership and placement. Optional services require their own configuration.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native UI is embedded in the control Worker, not the Static Assets router. Marketing/docs are independent static Workers assets. Engineering inspection on October 14 recorded version 44 at 100% traffic; this is dated evidence, not a public hosted demo. All service bindings and consumer evidence are separate.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native UI is embedded in the control Worker, not the Static Assets router. Marketing/docs are independent static Workers assets. Engineering inspection on October 14 recorded version 44 at 100% traffic; this is dated evidence, not a public hosted demo. All service bindings and consumer evidence are separate. This diagram shows ownership and placement. Optional services require their own configuration.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Conceptual architecture illustration. Exact service responsibilities and current acceptance are explained on the adjacent service slides and service inventory. Artifacts keeps Git; D1 keeps domain state; private R2 keeps outputs; the managed registry keeps images.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Conceptual architecture illustration. Exact service responsibilities and current acceptance are explained on the adjacent service slides and service inventory. Authorized exact-source work passes from intake through orchestration and approved compute to private reports.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Conceptual architecture illustration. Exact service responsibilities and current acceptance are explained on the adjacent service slides and service inventory. Clef sees metadata. Executable proposals work on an independent fork and return tests and a patch for human review.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Conceptual architecture illustration. Exact service responsibilities and current acceptance are explained on the adjacent service slides and service inventory. Static bundles and Worker applications stay protected, isolated and subject to current reader/lease checks.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cloudflare/forge/prepare.mjs:36
Serves the shared Golf UI, native APIs, Git brokerage and trusted service entrypoints at custom domains. UI files are embedded in the control Worker.
A browser, Git client or Golf CLI reaches the control Worker. Generated Connect handlers and broker entrypoints enforce the same current Golf authority.
Full native forge parity, fleet scale and SaaS onboarding remain open.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cloudflare/forge/src/pull-merge.mjs:112
Stores canonical Git objects/refs and independent agent forks; supports clone/push, source/history/diffs and first-slice standard PR merge.
A private Git push/clone goes through Golf admission and short-lived brokered provider access. An agent receives a separate fork; source/history/diffs stay bound to exact objects.
Merge requires same repository and base ancestor of head; no tree merge, squash, protected merge or native repository deletion.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cloudflare/forge/prepare.mjs:46
Stores identities, grants, collaboration, operation journals, evidence intake, environments, email outbox and encrypted execution values; separate D1 databases back Worker previews.
An issue, PR, review, environment policy or execution intent becomes a versioned domain record. Users/grants, outboxes and readback receipts remain Golf-owned SQL state.
Recovery, broader authorization matrices and complete repository parity remain open.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cloudflare/forge/src/worker.mjs:70
SQLite workspace authority serializes writes/revocations, admits bounded concurrent reads and coordinates tasks; read shards scale immutable-source reads; alarms run maintenance when Cron stops arriving.
Workspace coordinates authority/journals and maintenance. RepositoryReads serves bounded reads; PRTestTask and PRAgentTask own the approved test/proposal compute lifecycle.
Bounded single-installation qualification, not global scale or provider availability.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cloudflare/forge/src/test-worker.mjs:26
Runs exact-source approved CI and OpenCode proposals in DO-managed Linux containers with outbound interception and verified destruction.
Capture exact source and execute one approved Actions workflow or Python module in the reviewed image. Keep terminal status, denied requests and private output; do not infer general workflow compatibility.
One approved Actions path or Python module; Internet denied; arbitrary upstream workflows and hostile-repo isolation not qualified.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cloudflare/agents/src/worker.mjs:2
Uses @cloudflare/sandbox Files and SandboxFileError to access container files alongside raw ctx.container execution.
The harness uses Sandbox SDK helpers to stage and read files inside raw Containers.
Golf uses raw ctx.container execution. It does not instantiate getSandbox or a Sandbox class.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cloudflare/forge/src/managed-registry.mjs:4
registry.cloudflare.com holds pinned runner images and digest-verified per-job OCI artifacts; trusted Worker brokers short-lived account registry credentials.
The approved execution image is published to registry.cloudflare.com. Authorized CI publication and image inventory retain exact digests and repository/job receipts; provider authority stays inside the broker.
Golf brokers provider authority and preserves repository/job approval. Broader image scanning, trust and retention policy remain separate acceptance.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cloudflare/forge/src/releases.mjs:12
Private immutable reports, context/results, read indexes, static previews, screenshots, per-preview app files, release assets and discussion attachments.
Reports, context, patches and preview bundles are retrieved only with current reader authority. Bounded release assets and discussion uploads retain original receipts and verified download digests.
Release and attachment slice locally verified; release max 25 assets x 256 KiB, discussion max 100 files x 256 KiB; no attachment replacement/deletion.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cloudflare/forge/prepare.mjs:64
Buffers evidence IDs into Workflows with durable D1 outbox, bounded retries and reauthorization.
The evidence queue buffers source-bound work before the Workflow consumer starts it. Stable identity and bounded handling preserve the original request across delivery retries.
Email/webhook transport currently uses D1 outboxes and maintenance, not Queues.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deploy/alchemy/alchemy.run.ts:29
Optional separate queue retains failed evidence deliveries and exposes failure retention.
An optional separate queue/consumer records delivery that exceeded its normal attempts. Redrive is an operator decision with fresh authority checks; it cannot fabricate passing evidence.
Provisioning implemented on Alchemy; real dead-lettered delivery not exercised on retained installation.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cloudflare/forge/prepare.mjs:65
Coordinates authorization, exact-source tests, agent proposals, report publication, previews and cleanup through durable steps.
Durable stages reserve authority, start approved compute, retain reports and manage bounded delivery. A provider timeout remains an observed failure/uncertainty, never an assumed success.
Bounded concurrency/retention/steps; Workflows coordinate effects but do not grant authority or approve merges.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cloudflare/forge/prepare.mjs:149
Dispatches isolated PR Worker applications behind the preview gateway, with separate private D1/R2, child hostnames and an outbound-denial Worker.
Dispatch an approved prebundled Worker module with per-preview D1, R2 and signing material. A dedicated Outbound Worker enforces the configured application egress policy.
Only approved prebundled module/schema; arbitrary builds/bindings, app cookies/WebSockets, production promotion and multi-tenant scale remain open.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deploy/alchemy/alchemy.run.ts:45
OTP login and approved-email policies gate control/preview domains; service tokens protect machine access; Golf rechecks D1 repository grants and short-lived single-use preview grants.
Separate human OTP and machine Service Auth policies protect the control/preview entrypoints. Golf maps verified identity to an already enrolled active account, then checks repository permission.
Access admission does not itself grant repository permission; native account lifecycle and broader identity onboarding remain open.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deploy/alchemy/alchemy.run.ts:131
Provides branded control/preview URLs and per-application child hostnames; Email onboarding provisions DKIM/SPF/return-path DNS.
Own-zone control and preview domains receive TLS and approved routing. Email sender onboarding adds DNS records. Alternate endpoints must not bypass the Access and Golf reader boundaries.
Selected approved zone/hostnames only; customer vanity-domain lifecycle is separate planned Cloudflare for SaaS work.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deploy/alchemy/alchemy.run.ts:82
Keeps management/registry/analytics credentials, app signing key, webhook encryption key and execution-value AES-GCM key in trusted bindings.
Separate secrets hold provisioner/registry/analytics authority, signing and encryption keys. Repository values are ciphertext in D1 and reach only an exact-approved native PR workflow.
Secret rotation procedure and approved external-egress broker remain open; job log masking only detects exact secret text.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docs/NATIVE_ADMIN_AND_AI_ROADMAP.md:83
Runs optional metadata review advice on @cf/cloudflare/clef and coding proposals on @cf/zai-org/glm-5.3-flash through trusted brokers.
Clef supplies metadata-only advisory PR evidence. GLM 5.3 Flash powers the maintained proposal harness on an independent fork; approved tests and human review remain separate from inference.
Advice is metadata-only; proposals change one approved file and are tested in an independent Artifacts fork; per-use-case model selection remains planned.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deploy/alchemy/alchemy.run.ts:31
Private authenticated inference gateway disables prompt/response logs and cache, caps 60 requests/minute and configures 500 cents/day.
Route authenticated Workers AI calls through a private gateway, with prompt/response logging and cache disabled. The retained configuration sets 60 requests/minute and a $5/day limit.
Rate/spend-limit enforcement not exercised; admin gateway usage UI remains planned; AI remains opt-in.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cloudflare/forge/src/delivery.mjs:233
Optional one-dispatch static-preview PNG capture retained privately with digest checks and current-reader authorization.
An explicitly authorized snapshot can capture script-free static HTML with external requests denied. A historical hosted proof produced a real PNG; retained captures were not completed at this review.
Enabled in the reviewed engineering deployment, with no completed retained captures at this review. Historical hosted proof covers script-free static HTML only; full interactive QA remains open.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cloudflare/forge/prepare.mjs:119
Optional sampled evidence-completion counts, report bytes, duration and observed tokens with hashed workspace index and no source/prompts.
The deployed dataset binding accepts the implemented source path for bounded evidence metrics. Hosted ingestion/SQL readback still needs acceptance; metrics are not quota or billing authority.
Source, build and binding checks passed. Hosted ingestion and SQL readback are unverified. Metrics do not govern billing or quotas.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cloudflare/forge/src/operations-provider.mjs:22
Operations collector reads requests/errors/subrequests from GraphQL with a separate Account Analytics Read credential.
Operations requests installed-Worker traffic through a dedicated account Analytics Read token in Secrets Store. The retained feed has failed collection; configured is distinct from collected.
Collection currently fails inside the Worker. The equivalent token/query succeeds externally.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cloudflare/forge/src/operations-provider.mjs:14
Optional sampled logs help diagnose the native deployment alongside local D1 journals.
The retained Worker reports observability enabled and logpush disabled. Invocation/log/query-string/privacy and retention settings remain separately scoped; no complete trace/export consumer is claimed.
Provider observability is enabled on the reviewed engineering deployment; logpush is disabled. Wider tracing/export and retention remain separate acceptance.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docs/IMPLEMENTATION_STATUS.md:159
Configured five-minute maintenance for CI intake retry, preview purge, evidence/index reconciliation, webhook/email retries and probes.
The declared schedule has delivered no events on the retained account. Workspace keeps a five-minute alarm and runs maintenance after ten minutes without a scheduled report; it stands down when cron resumes.
Retained account receives no scheduled events; workspace DO alarm supplies maintenance fallback and cause is unresolved.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cloudflare/forge/src/rate-limit.mjs:13
Optional per-network/location approximate throttling protects credential-less public source and clone reads.
Credential-less public source/clone requests use per-network/location rate counts. Signed-in, credentialed and runner calls are excluded. A limiter error allows the request; this is not a global execution quota.
Signed-in, credentialed and runner requests are excluded. Limiter errors allow the request. This is not a security quota.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docs/IMPLEMENTATION_STATUS.md:36
Consent-based own-Access-address repository subscriptions receive category-and-link notifications from D1 outbox with rechecks, bounded retries and daily attempt budget.
Consent and repository subscriptions fill a D1 outbox. Send from the onboarded subdomain after current account/address/grant checks; record provider acceptance and bounded retry observations.
Retained installation provider acceptance verified; inbox receipt unobserved; bounces/complaints/replies/unsubscribe links remain open.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cloudflare/forge/src/webhooks.mjs
Encrypted repository subscriptions and stable signed deliveries to approved HTTPS receivers; retained Slack test accepted.
Encrypted subscriptions choose approved HTTPS origins. Sign a stable event document and retain receipt/attempt status. Native Slack delivery uses the accepted text shape; receivers should deduplicate.
D1 outbox/maintenance provides bounded retries, not queue-based email/webhook transport. Receiver/event/retry matrix remains bounded.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deploy/alchemy/README.md:1
cf supplies scoped provider discovery, setup/deploy and readback qualification; Alchemy optionally provisions equivalent reviewed native resources.
Alchemy defines the stack; native cf supplies supported operations and deployment. Additive migration, token renewal, binding/domain readback and ownership-aware teardown keep the installation concrete.
Alchemy beta and cf beta are deployment dependencies only; private state/journals require careful ownership and teardown inspection.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native UI is embedded in the control Worker, not served by the authenticated Static Assets router. Marketing and docs are independent static Workers deployments. Artifacts is canonical Git on this track; no Forgejo origin is required.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Browser simulations use sample data and do not execute operations. In an owned Cloudflare deployment, private collaboration and execution require Access enrollment and a current repository grant. A passing test is not a publication permission.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in development per the product owner. No Vectorize binding or accepted semantic-search path was found in the reviewed engineering deployment. AI Search is not implied.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Dated engineering proofs cover selected Git, test, proposal and protected-preview paths. Production readiness still needs testing.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deployment instructions and current capability limits are in the documentation. Private source checkout requires repository access. Product provisioning creates real account resources and costs. Links: https://gitgolf.app/try and https://docs.gitgolf.app/docs/getting-started/.
Reviewed product evidence: 2026-10-14. https://docs.gitgolf.app/docs/status/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sv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sv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sv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sv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sv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sv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sv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sv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sv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sv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sv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sv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sv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image" Target="../media/image-21-3.png"/><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sv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image" Target="../media/image-23-3.png"/><Relationship Id="rId4" Type="http://schemas.openxmlformats.org/officeDocument/2006/relationships/slideLayout" Target="../slideLayouts/slideLayout1.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svg"/><Relationship Id="rId3" Type="http://schemas.openxmlformats.org/officeDocument/2006/relationships/image" Target="../media/image-24-3.png"/><Relationship Id="rId4" Type="http://schemas.openxmlformats.org/officeDocument/2006/relationships/slideLayout" Target="../slideLayouts/slideLayout1.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svg"/><Relationship Id="rId3" Type="http://schemas.openxmlformats.org/officeDocument/2006/relationships/image" Target="../media/image-25-3.png"/><Relationship Id="rId4" Type="http://schemas.openxmlformats.org/officeDocument/2006/relationships/slideLayout" Target="../slideLayouts/slideLayout1.xml"/><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svg"/><Relationship Id="rId3" Type="http://schemas.openxmlformats.org/officeDocument/2006/relationships/image" Target="../media/image-26-3.png"/><Relationship Id="rId4" Type="http://schemas.openxmlformats.org/officeDocument/2006/relationships/slideLayout" Target="../slideLayouts/slideLayout1.xml"/><Relationship Id="rId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svg"/><Relationship Id="rId3" Type="http://schemas.openxmlformats.org/officeDocument/2006/relationships/image" Target="../media/image-27-3.png"/><Relationship Id="rId4" Type="http://schemas.openxmlformats.org/officeDocument/2006/relationships/slideLayout" Target="../slideLayouts/slideLayout1.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svg"/><Relationship Id="rId3" Type="http://schemas.openxmlformats.org/officeDocument/2006/relationships/image" Target="../media/image-28-3.png"/><Relationship Id="rId4" Type="http://schemas.openxmlformats.org/officeDocument/2006/relationships/slideLayout" Target="../slideLayouts/slideLayout1.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svg"/><Relationship Id="rId3" Type="http://schemas.openxmlformats.org/officeDocument/2006/relationships/image" Target="../media/image-29-3.png"/><Relationship Id="rId4" Type="http://schemas.openxmlformats.org/officeDocument/2006/relationships/slideLayout" Target="../slideLayouts/slideLayout1.xml"/><Relationship Id="rId5"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svg"/><Relationship Id="rId3" Type="http://schemas.openxmlformats.org/officeDocument/2006/relationships/image" Target="../media/image-30-3.png"/><Relationship Id="rId4" Type="http://schemas.openxmlformats.org/officeDocument/2006/relationships/slideLayout" Target="../slideLayouts/slideLayout1.xml"/><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svg"/><Relationship Id="rId3" Type="http://schemas.openxmlformats.org/officeDocument/2006/relationships/image" Target="../media/image-31-3.png"/><Relationship Id="rId4" Type="http://schemas.openxmlformats.org/officeDocument/2006/relationships/slideLayout" Target="../slideLayouts/slideLayout1.xml"/><Relationship Id="rId5"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svg"/><Relationship Id="rId3" Type="http://schemas.openxmlformats.org/officeDocument/2006/relationships/image" Target="../media/image-32-3.png"/><Relationship Id="rId4" Type="http://schemas.openxmlformats.org/officeDocument/2006/relationships/slideLayout" Target="../slideLayouts/slideLayout1.xml"/><Relationship Id="rId5"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svg"/><Relationship Id="rId3" Type="http://schemas.openxmlformats.org/officeDocument/2006/relationships/image" Target="../media/image-33-3.png"/><Relationship Id="rId4" Type="http://schemas.openxmlformats.org/officeDocument/2006/relationships/slideLayout" Target="../slideLayouts/slideLayout1.xml"/><Relationship Id="rId5"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svg"/><Relationship Id="rId3" Type="http://schemas.openxmlformats.org/officeDocument/2006/relationships/image" Target="../media/image-34-3.png"/><Relationship Id="rId4" Type="http://schemas.openxmlformats.org/officeDocument/2006/relationships/slideLayout" Target="../slideLayouts/slideLayout1.xml"/><Relationship Id="rId5"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svg"/><Relationship Id="rId3" Type="http://schemas.openxmlformats.org/officeDocument/2006/relationships/image" Target="../media/image-35-3.png"/><Relationship Id="rId4" Type="http://schemas.openxmlformats.org/officeDocument/2006/relationships/slideLayout" Target="../slideLayouts/slideLayout1.xml"/><Relationship Id="rId5"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svg"/><Relationship Id="rId3" Type="http://schemas.openxmlformats.org/officeDocument/2006/relationships/image" Target="../media/image-36-3.png"/><Relationship Id="rId4" Type="http://schemas.openxmlformats.org/officeDocument/2006/relationships/slideLayout" Target="../slideLayouts/slideLayout1.xml"/><Relationship Id="rId5"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svg"/><Relationship Id="rId3" Type="http://schemas.openxmlformats.org/officeDocument/2006/relationships/image" Target="../media/image-37-3.png"/><Relationship Id="rId4" Type="http://schemas.openxmlformats.org/officeDocument/2006/relationships/slideLayout" Target="../slideLayouts/slideLayout1.xml"/><Relationship Id="rId5"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svg"/><Relationship Id="rId3" Type="http://schemas.openxmlformats.org/officeDocument/2006/relationships/image" Target="../media/image-38-3.png"/><Relationship Id="rId4" Type="http://schemas.openxmlformats.org/officeDocument/2006/relationships/slideLayout" Target="../slideLayouts/slideLayout1.xml"/><Relationship Id="rId5"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svg"/><Relationship Id="rId3" Type="http://schemas.openxmlformats.org/officeDocument/2006/relationships/image" Target="../media/image-39-3.png"/><Relationship Id="rId4" Type="http://schemas.openxmlformats.org/officeDocument/2006/relationships/slideLayout" Target="../slideLayouts/slideLayout1.xml"/><Relationship Id="rId5"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svg"/><Relationship Id="rId3" Type="http://schemas.openxmlformats.org/officeDocument/2006/relationships/slideLayout" Target="../slideLayouts/slideLayout1.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sv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svg"/><Relationship Id="rId3" Type="http://schemas.openxmlformats.org/officeDocument/2006/relationships/slideLayout" Target="../slideLayouts/slideLayout1.xml"/><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svg"/><Relationship Id="rId3" Type="http://schemas.openxmlformats.org/officeDocument/2006/relationships/slideLayout" Target="../slideLayouts/slideLayout1.xml"/><Relationship Id="rId4"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platform-cover.png">    </p:cNvPr>
          <p:cNvPicPr>
            <a:picLocks noChangeAspect="1"/>
          </p:cNvPicPr>
          <p:nvPr/>
        </p:nvPicPr>
        <p:blipFill>
          <a:blip r:embed="rId1"/>
          <a:srcRect l="0" r="0" t="21875" b="21875"/>
          <a:stretch/>
        </p:blipFill>
        <p:spPr>
          <a:xfrm>
            <a:off x="0" y="0"/>
            <a:ext cx="12192000" cy="6858000"/>
          </a:xfrm>
          <a:prstGeom prst="rect">
            <a:avLst/>
          </a:prstGeom>
        </p:spPr>
      </p:pic>
      <p:pic>
        <p:nvPicPr>
          <p:cNvPr id="3" name="Image 1" descr="/home/mj/mjcode/golf-all/golf-website/public/golf-wordmark.sv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8640" y="219456"/>
            <a:ext cx="1280160" cy="457200"/>
          </a:xfrm>
          <a:prstGeom prst="rect">
            <a:avLst/>
          </a:prstGeom>
        </p:spPr>
      </p:pic>
      <p:sp>
        <p:nvSpPr>
          <p:cNvPr id="4"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GOLF / GOLF ON CLOUDFLARE</a:t>
            </a:r>
            <a:endParaRPr lang="en-US" sz="1000" dirty="0"/>
          </a:p>
        </p:txBody>
      </p:sp>
      <p:sp>
        <p:nvSpPr>
          <p:cNvPr id="5" name="Text 1"/>
          <p:cNvSpPr/>
          <p:nvPr/>
        </p:nvSpPr>
        <p:spPr>
          <a:xfrm>
            <a:off x="548640" y="1554480"/>
            <a:ext cx="6858000" cy="2103120"/>
          </a:xfrm>
          <a:prstGeom prst="rect">
            <a:avLst/>
          </a:prstGeom>
          <a:noFill/>
          <a:ln/>
        </p:spPr>
        <p:txBody>
          <a:bodyPr wrap="square" lIns="0" tIns="0" rIns="0" bIns="0" rtlCol="0" anchor="ctr">
            <a:normAutofit/>
          </a:bodyPr>
          <a:lstStyle/>
          <a:p>
            <a:pPr indent="0" marL="0">
              <a:buNone/>
            </a:pPr>
            <a:r>
              <a:rPr lang="en-US" sz="5600" b="1" dirty="0">
                <a:solidFill>
                  <a:srgbClr val="F2F2EE"/>
                </a:solidFill>
                <a:latin typeface="Archivo" pitchFamily="34" charset="0"/>
                <a:ea typeface="Archivo" pitchFamily="34" charset="-122"/>
                <a:cs typeface="Archivo" pitchFamily="34" charset="-120"/>
              </a:rPr>
              <a:t>A Git platform built on Cloudflare.</a:t>
            </a:r>
            <a:endParaRPr lang="en-US" sz="5600" dirty="0"/>
          </a:p>
        </p:txBody>
      </p:sp>
      <p:sp>
        <p:nvSpPr>
          <p:cNvPr id="6" name="Text 2"/>
          <p:cNvSpPr/>
          <p:nvPr/>
        </p:nvSpPr>
        <p:spPr>
          <a:xfrm>
            <a:off x="548640" y="3749040"/>
            <a:ext cx="658368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 native Git workflow across the Cloudflare platform.</a:t>
            </a:r>
            <a:endParaRPr lang="en-US" sz="1600" dirty="0"/>
          </a:p>
        </p:txBody>
      </p:sp>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 / 43</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THE PRODUCT</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From source to software.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Golf connects Git, collaboration, executable evidence, optional proposals and protected previews.</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Source</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Repositories, history, issues, PRs and human review.</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Evidence</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Approved exact-source tests, reports and proposals.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Delivery</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Protected static and bounded Worker app previews.</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 / 43</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DOCKER</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Docker: the portable Golf stack.</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Run a complete developer core on your machine or owned Docker infrastructure.</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runs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Golf React/Go, Forgejo and independent PostgreSQL databases/roles. Private configuration and persistent volumes survive ordinary restarts.</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How to start</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Initialize private environment files, start Compose, check /readyz, then enroll a mapped Golf account. Optional Docker workers, agents and object storage require their own setup.</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you own</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Image/version choices, HTTPS beyond loopback, secrets, data volumes and coordinated recovery. No Cloudflare or AI account is needed for core work.</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3 / 43</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DOCKER</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Docker: what runs, what persists.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The portable core uses Forgejo and PostgreSQL. Execution workers are allocated separately.</a:t>
            </a:r>
            <a:endParaRPr lang="en-US" sz="1600" dirty="0"/>
          </a:p>
        </p:txBody>
      </p:sp>
      <p:pic>
        <p:nvPicPr>
          <p:cNvPr id="6" name="Image 1" descr="/tmp/golf-decks-IpuXfW/golf-docker-placement.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4 / 43</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KUBERNETES</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Kubernetes: deploy Golf deliberately.</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Golf’s Helm chart packages the portable core and makes its operating boundaries explicit.</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the chart supplies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Golf replicas, one Forgejo writer, optional PostgreSQL, resources/probes, retained claims, non-root isolation and default-deny policies.</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How it is hardened</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Upgrade identity/endpoint fences, API hostname spread and multi-replica disruption budget, graceful drain, private database CA mounts and explicit DNS/egress peers.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you supply</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Built image, existing credential/certificate Secrets, enforcing CNI, storage, ingress/TLS/DNS and a tested recovery procedure. Runners and agent services remain separate.</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5 / 43</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KUBERNETES</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Kubernetes: placement and ownership.</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API replicas share one forge writer and retained storage. More replicas alone do not establish HA.</a:t>
            </a:r>
            <a:endParaRPr lang="en-US" sz="1600" dirty="0"/>
          </a:p>
        </p:txBody>
      </p:sp>
      <p:pic>
        <p:nvPicPr>
          <p:cNvPr id="6" name="Image 1" descr="/tmp/golf-decks-IpuXfW/golf-kubernetes-placement.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6 / 43</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NATIVE CLOUDFLARE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Cloudflare: a native hosted control plane.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Artifacts, D1 and Workers replace origin-backed forge infrastructure on this track.</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What runs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Shared UI/Connect services in Workers; Artifacts canonical Git; D1 collaboration/policy; SQLite Durable Objects coordinating reads and execution.</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How the workflow grows</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Queues, Workflows and Containers produce evidence. Private R2, managed registry and protected Worker apps retain outputs. Optional AI, browser snapshots, email and operations add focused consumers.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How to deploy</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Alchemy or the native cf recipe provisions owned resources under the selected account, Access identity, domains, images and permissions. Verify actual schema, grants, readback and cleanup.</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7 / 43</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DEPLOYMENT / CLOUDFLARE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Cloudflare: where each part lives.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Workers own the application, Artifacts owns Git, and D1 owns collaboration state.</a:t>
            </a:r>
            <a:endParaRPr lang="en-US" sz="1600" dirty="0"/>
          </a:p>
        </p:txBody>
      </p:sp>
      <p:pic>
        <p:nvPicPr>
          <p:cNvPr id="6" name="Image 1" descr="/tmp/golf-decks-IpuXfW/golf-cloudflare-placement.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8 / 43</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ARCHITECTURE IN CONTEXT</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The storage roles have different jobs.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Artifacts keeps Git; D1 keeps domain state; private R2 keeps outputs; the managed registry keeps images.</a:t>
            </a:r>
            <a:endParaRPr lang="en-US" sz="1600" dirty="0"/>
          </a:p>
        </p:txBody>
      </p:sp>
      <p:pic>
        <p:nvPicPr>
          <p:cNvPr id="6" name="Image 1" descr="/home/mj/mjcode/golf-all/golf-website/public/images/golf-storage-architecture.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Text 3"/>
          <p:cNvSpPr/>
          <p:nvPr/>
        </p:nvSpPr>
        <p:spPr>
          <a:xfrm>
            <a:off x="548640" y="6199632"/>
            <a:ext cx="10972800" cy="109728"/>
          </a:xfrm>
          <a:prstGeom prst="rect">
            <a:avLst/>
          </a:prstGeom>
          <a:noFill/>
          <a:ln/>
        </p:spPr>
        <p:txBody>
          <a:bodyPr wrap="square" lIns="0" tIns="0" rIns="0" bIns="0" rtlCol="0" anchor="ctr">
            <a:normAutofit/>
          </a:bodyPr>
          <a:lstStyle/>
          <a:p>
            <a:pPr indent="0" marL="0">
              <a:buNone/>
            </a:pPr>
            <a:r>
              <a:rPr lang="en-US" sz="700" dirty="0">
                <a:solidFill>
                  <a:srgbClr val="AAA9A2"/>
                </a:solidFill>
                <a:latin typeface="Archivo" pitchFamily="34" charset="0"/>
                <a:ea typeface="Archivo" pitchFamily="34" charset="-122"/>
                <a:cs typeface="Archivo" pitchFamily="34" charset="-120"/>
              </a:rPr>
              <a:t>CONCEPTUAL ILLUSTRATION / EXACT SERVICE ROLES ON ADJACENT SLIDES</a:t>
            </a:r>
            <a:endParaRPr lang="en-US" sz="700" dirty="0"/>
          </a:p>
        </p:txBody>
      </p:sp>
      <p:sp>
        <p:nvSpPr>
          <p:cNvPr id="8" name="Shape 4"/>
          <p:cNvSpPr/>
          <p:nvPr/>
        </p:nvSpPr>
        <p:spPr>
          <a:xfrm>
            <a:off x="548640" y="6400800"/>
            <a:ext cx="11064240" cy="0"/>
          </a:xfrm>
          <a:prstGeom prst="line">
            <a:avLst/>
          </a:prstGeom>
          <a:noFill/>
          <a:ln w="7620">
            <a:solidFill>
              <a:srgbClr val="343430"/>
            </a:solidFill>
            <a:prstDash val="solid"/>
          </a:ln>
        </p:spPr>
      </p:sp>
      <p:sp>
        <p:nvSpPr>
          <p:cNvPr id="9" name="Text 5"/>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10" name="Text 6"/>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9 / 43</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ARCHITECTURE IN CONTEXT</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 durable path to executable evidence.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Authorized exact-source work passes from intake through orchestration and approved compute to private reports.</a:t>
            </a:r>
            <a:endParaRPr lang="en-US" sz="1600" dirty="0"/>
          </a:p>
        </p:txBody>
      </p:sp>
      <p:pic>
        <p:nvPicPr>
          <p:cNvPr id="6" name="Image 1" descr="/home/mj/mjcode/golf-all/golf-website/public/images/golf-execution-architecture.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Text 3"/>
          <p:cNvSpPr/>
          <p:nvPr/>
        </p:nvSpPr>
        <p:spPr>
          <a:xfrm>
            <a:off x="548640" y="6199632"/>
            <a:ext cx="10972800" cy="109728"/>
          </a:xfrm>
          <a:prstGeom prst="rect">
            <a:avLst/>
          </a:prstGeom>
          <a:noFill/>
          <a:ln/>
        </p:spPr>
        <p:txBody>
          <a:bodyPr wrap="square" lIns="0" tIns="0" rIns="0" bIns="0" rtlCol="0" anchor="ctr">
            <a:normAutofit/>
          </a:bodyPr>
          <a:lstStyle/>
          <a:p>
            <a:pPr indent="0" marL="0">
              <a:buNone/>
            </a:pPr>
            <a:r>
              <a:rPr lang="en-US" sz="700" dirty="0">
                <a:solidFill>
                  <a:srgbClr val="AAA9A2"/>
                </a:solidFill>
                <a:latin typeface="Archivo" pitchFamily="34" charset="0"/>
                <a:ea typeface="Archivo" pitchFamily="34" charset="-122"/>
                <a:cs typeface="Archivo" pitchFamily="34" charset="-120"/>
              </a:rPr>
              <a:t>CONCEPTUAL ILLUSTRATION / EXACT SERVICE ROLES ON ADJACENT SLIDES</a:t>
            </a:r>
            <a:endParaRPr lang="en-US" sz="700" dirty="0"/>
          </a:p>
        </p:txBody>
      </p:sp>
      <p:sp>
        <p:nvSpPr>
          <p:cNvPr id="8" name="Shape 4"/>
          <p:cNvSpPr/>
          <p:nvPr/>
        </p:nvSpPr>
        <p:spPr>
          <a:xfrm>
            <a:off x="548640" y="6400800"/>
            <a:ext cx="11064240" cy="0"/>
          </a:xfrm>
          <a:prstGeom prst="line">
            <a:avLst/>
          </a:prstGeom>
          <a:noFill/>
          <a:ln w="7620">
            <a:solidFill>
              <a:srgbClr val="343430"/>
            </a:solidFill>
            <a:prstDash val="solid"/>
          </a:ln>
        </p:spPr>
      </p:sp>
      <p:sp>
        <p:nvSpPr>
          <p:cNvPr id="9" name="Text 5"/>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10" name="Text 6"/>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10 / 43</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ARCHITECTURE IN CONTEXT</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Advice and proposals are separate paths.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Clef sees metadata. Executable proposals work on an independent fork and return tests and a patch for human review.</a:t>
            </a:r>
            <a:endParaRPr lang="en-US" sz="1600" dirty="0"/>
          </a:p>
        </p:txBody>
      </p:sp>
      <p:pic>
        <p:nvPicPr>
          <p:cNvPr id="6" name="Image 1" descr="/home/mj/mjcode/golf-all/golf-website/public/images/golf-ai-architecture.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Text 3"/>
          <p:cNvSpPr/>
          <p:nvPr/>
        </p:nvSpPr>
        <p:spPr>
          <a:xfrm>
            <a:off x="548640" y="6199632"/>
            <a:ext cx="10972800" cy="109728"/>
          </a:xfrm>
          <a:prstGeom prst="rect">
            <a:avLst/>
          </a:prstGeom>
          <a:noFill/>
          <a:ln/>
        </p:spPr>
        <p:txBody>
          <a:bodyPr wrap="square" lIns="0" tIns="0" rIns="0" bIns="0" rtlCol="0" anchor="ctr">
            <a:normAutofit/>
          </a:bodyPr>
          <a:lstStyle/>
          <a:p>
            <a:pPr indent="0" marL="0">
              <a:buNone/>
            </a:pPr>
            <a:r>
              <a:rPr lang="en-US" sz="700" dirty="0">
                <a:solidFill>
                  <a:srgbClr val="AAA9A2"/>
                </a:solidFill>
                <a:latin typeface="Archivo" pitchFamily="34" charset="0"/>
                <a:ea typeface="Archivo" pitchFamily="34" charset="-122"/>
                <a:cs typeface="Archivo" pitchFamily="34" charset="-120"/>
              </a:rPr>
              <a:t>CONCEPTUAL ILLUSTRATION / EXACT SERVICE ROLES ON ADJACENT SLIDES</a:t>
            </a:r>
            <a:endParaRPr lang="en-US" sz="700" dirty="0"/>
          </a:p>
        </p:txBody>
      </p:sp>
      <p:sp>
        <p:nvSpPr>
          <p:cNvPr id="8" name="Shape 4"/>
          <p:cNvSpPr/>
          <p:nvPr/>
        </p:nvSpPr>
        <p:spPr>
          <a:xfrm>
            <a:off x="548640" y="6400800"/>
            <a:ext cx="11064240" cy="0"/>
          </a:xfrm>
          <a:prstGeom prst="line">
            <a:avLst/>
          </a:prstGeom>
          <a:noFill/>
          <a:ln w="7620">
            <a:solidFill>
              <a:srgbClr val="343430"/>
            </a:solidFill>
            <a:prstDash val="solid"/>
          </a:ln>
        </p:spPr>
      </p:sp>
      <p:sp>
        <p:nvSpPr>
          <p:cNvPr id="9" name="Text 5"/>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10" name="Text 6"/>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11 / 43</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ARCHITECTURE IN CONTEXT</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 running preview has its own boundary.</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Static bundles and Worker applications stay protected, isolated and subject to current reader/lease checks.</a:t>
            </a:r>
            <a:endParaRPr lang="en-US" sz="1600" dirty="0"/>
          </a:p>
        </p:txBody>
      </p:sp>
      <p:pic>
        <p:nvPicPr>
          <p:cNvPr id="6" name="Image 1" descr="/home/mj/mjcode/golf-all/golf-website/public/images/golf-previews-architecture.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Text 3"/>
          <p:cNvSpPr/>
          <p:nvPr/>
        </p:nvSpPr>
        <p:spPr>
          <a:xfrm>
            <a:off x="548640" y="6199632"/>
            <a:ext cx="10972800" cy="109728"/>
          </a:xfrm>
          <a:prstGeom prst="rect">
            <a:avLst/>
          </a:prstGeom>
          <a:noFill/>
          <a:ln/>
        </p:spPr>
        <p:txBody>
          <a:bodyPr wrap="square" lIns="0" tIns="0" rIns="0" bIns="0" rtlCol="0" anchor="ctr">
            <a:normAutofit/>
          </a:bodyPr>
          <a:lstStyle/>
          <a:p>
            <a:pPr indent="0" marL="0">
              <a:buNone/>
            </a:pPr>
            <a:r>
              <a:rPr lang="en-US" sz="700" dirty="0">
                <a:solidFill>
                  <a:srgbClr val="AAA9A2"/>
                </a:solidFill>
                <a:latin typeface="Archivo" pitchFamily="34" charset="0"/>
                <a:ea typeface="Archivo" pitchFamily="34" charset="-122"/>
                <a:cs typeface="Archivo" pitchFamily="34" charset="-120"/>
              </a:rPr>
              <a:t>CONCEPTUAL ILLUSTRATION / EXACT SERVICE ROLES ON ADJACENT SLIDES</a:t>
            </a:r>
            <a:endParaRPr lang="en-US" sz="700" dirty="0"/>
          </a:p>
        </p:txBody>
      </p:sp>
      <p:sp>
        <p:nvSpPr>
          <p:cNvPr id="8" name="Shape 4"/>
          <p:cNvSpPr/>
          <p:nvPr/>
        </p:nvSpPr>
        <p:spPr>
          <a:xfrm>
            <a:off x="548640" y="6400800"/>
            <a:ext cx="11064240" cy="0"/>
          </a:xfrm>
          <a:prstGeom prst="line">
            <a:avLst/>
          </a:prstGeom>
          <a:noFill/>
          <a:ln w="7620">
            <a:solidFill>
              <a:srgbClr val="343430"/>
            </a:solidFill>
            <a:prstDash val="solid"/>
          </a:ln>
        </p:spPr>
      </p:sp>
      <p:sp>
        <p:nvSpPr>
          <p:cNvPr id="9" name="Text 5"/>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10" name="Text 6"/>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12 / 43</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01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Workers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The product entrypoint</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Serves the shared Golf UI, native APIs, Git brokerage and trusted service entrypoints at custom domains. UI files are embedded in the control Worker.</a:t>
            </a:r>
            <a:endParaRPr lang="en-US" sz="1700" dirty="0"/>
          </a:p>
        </p:txBody>
      </p:sp>
      <p:pic>
        <p:nvPicPr>
          <p:cNvPr id="8" name="Image 1" descr="/tmp/golf-decks-IpuXfW/service-golf-storage-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 browser, Git client or Golf CLI reaches the control Worker. Generated Connect handlers and broker entrypoints enforce the same current Golf authority.</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Full native forge parity, fleet scale and SaaS onboarding remain open.</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Browser or CLI</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Worker API</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Current Golf permissions</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13 / 43</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02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Artifacts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Canonical source and proposal isolation</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Stores canonical Git objects/refs and independent agent forks; supports clone/push, source/history/diffs and first-slice standard PR merge.</a:t>
            </a:r>
            <a:endParaRPr lang="en-US" sz="1700" dirty="0"/>
          </a:p>
        </p:txBody>
      </p:sp>
      <p:pic>
        <p:nvPicPr>
          <p:cNvPr id="8" name="Image 1" descr="/tmp/golf-decks-IpuXfW/service-golf-storage-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 private Git push/clone goes through Golf admission and short-lived brokered provider access. An agent receives a separate fork; source/history/diffs stay bound to exact objects.</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Merge requires same repository and base ancestor of head; no tree merge, squash, protected merge or native repository deletion.</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Authorized Git request</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Artifacts objects and refs</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Source and independent forks</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14 / 43</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03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D1</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Collaboration with current permission</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Stores identities, grants, collaboration, operation journals, evidence intake, environments, email outbox and encrypted execution values; separate D1 databases back Worker previews.</a:t>
            </a:r>
            <a:endParaRPr lang="en-US" sz="1700" dirty="0"/>
          </a:p>
        </p:txBody>
      </p:sp>
      <p:pic>
        <p:nvPicPr>
          <p:cNvPr id="8" name="Image 1" descr="/tmp/golf-decks-IpuXfW/service-golf-storage-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An issue, PR, review, environment policy or execution intent becomes a versioned domain record. Users/grants, outboxes and readback receipts remain Golf-owned SQL state.</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Recovery, broader authorization matrices and complete repository parity remain open.</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Authorized mutation</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D1 collaboration records</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Scoped readback</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15 / 43</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04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Durable Objects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Different objects, different responsibilities</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SQLite workspace authority serializes writes/revocations, admits bounded concurrent reads and coordinates tasks; read shards scale immutable-source reads; alarms run maintenance when Cron stops arriving.</a:t>
            </a:r>
            <a:endParaRPr lang="en-US" sz="1700" dirty="0"/>
          </a:p>
        </p:txBody>
      </p:sp>
      <p:pic>
        <p:nvPicPr>
          <p:cNvPr id="8" name="Image 1" descr="/tmp/golf-decks-IpuXfW/service-golf-execution-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Workspace coordinates authority/journals and maintenance. RepositoryReads serves bounded reads; PRTestTask and PRAgentTask own the approved test/proposal compute lifecycle.</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Bounded single-installation qualification, not global scale or provider availability.</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Workspace request</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Object coordination</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Read or task result</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16 / 43</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05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Containers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Run the approved profile</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Runs exact-source approved CI and OpenCode proposals in DO-managed Linux containers with outbound interception and verified destruction.</a:t>
            </a:r>
            <a:endParaRPr lang="en-US" sz="1700" dirty="0"/>
          </a:p>
        </p:txBody>
      </p:sp>
      <p:pic>
        <p:nvPicPr>
          <p:cNvPr id="8" name="Image 1" descr="/tmp/golf-decks-IpuXfW/service-golf-execution-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Capture exact source and execute one approved Actions workflow or Python module in the reviewed image. Keep terminal status, denied requests and private output; do not infer general workflow compatibility.</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One approved Actions path or Python module; Internet denied; arbitrary upstream workflows and hostile-repo isolation not qualified.</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Approved source and image</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Isolated container</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Private output receipt</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17 / 43</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06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Sandbox SDK files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Stage files inside Containers</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Uses @cloudflare/sandbox Files and SandboxFileError to access container files alongside raw ctx.container execution.</a:t>
            </a:r>
            <a:endParaRPr lang="en-US" sz="1700" dirty="0"/>
          </a:p>
        </p:txBody>
      </p:sp>
      <p:pic>
        <p:nvPicPr>
          <p:cNvPr id="8" name="Image 1" descr="/tmp/golf-decks-IpuXfW/service-golf-execution-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The harness uses Sandbox SDK helpers to stage and read files inside raw Containers.</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Golf uses raw ctx.container execution. It does not instantiate getSandbox or a Sandbox class.</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Selected files</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Sandbox file helpers</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Container filesystem</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18 / 43</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07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Managed image registry</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Bind an image to the job</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registry.cloudflare.com holds pinned runner images and digest-verified per-job OCI artifacts; trusted Worker brokers short-lived account registry credentials.</a:t>
            </a:r>
            <a:endParaRPr lang="en-US" sz="1700" dirty="0"/>
          </a:p>
        </p:txBody>
      </p:sp>
      <p:pic>
        <p:nvPicPr>
          <p:cNvPr id="8" name="Image 1" descr="/tmp/golf-decks-IpuXfW/service-golf-storage-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The approved execution image is published to registry.cloudflare.com. Authorized CI publication and image inventory retain exact digests and repository/job receipts; provider authority stays inside the broker.</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Golf brokers provider authority and preserves repository/job approval. Broader image scanning, trust and retention policy remain separate acceptance.</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Approved image build</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Brokered publication</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Digest-bound receipt</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19 / 43</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08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R2</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Private objects with source identity</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Private immutable reports, context/results, read indexes, static previews, screenshots, per-preview app files, release assets and discussion attachments.</a:t>
            </a:r>
            <a:endParaRPr lang="en-US" sz="1700" dirty="0"/>
          </a:p>
        </p:txBody>
      </p:sp>
      <p:pic>
        <p:nvPicPr>
          <p:cNvPr id="8" name="Image 1" descr="/tmp/golf-decks-IpuXfW/service-golf-storage-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Reports, context, patches and preview bundles are retrieved only with current reader authority. Bounded release assets and discussion uploads retain original receipts and verified download digests.</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Release and attachment slice locally verified; release max 25 assets x 256 KiB, discussion max 100 files x 256 KiB; no attachment replacement/deletion.</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Checked private output</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R2 storage</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Reader-authorized delivery</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20 / 43</a:t>
            </a:r>
            <a:endParaRPr lang="en-US"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09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Queues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Make admission durable</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Buffers evidence IDs into Workflows with durable D1 outbox, bounded retries and reauthorization.</a:t>
            </a:r>
            <a:endParaRPr lang="en-US" sz="1700" dirty="0"/>
          </a:p>
        </p:txBody>
      </p:sp>
      <p:pic>
        <p:nvPicPr>
          <p:cNvPr id="8" name="Image 1" descr="/tmp/golf-decks-IpuXfW/service-golf-execution-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The evidence queue buffers source-bound work before the Workflow consumer starts it. Stable identity and bounded handling preserve the original request across delivery retries.</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Email/webhook transport currently uses D1 outboxes and maintenance, not Queues.</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Admitted job intent</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Queue and durable outbox</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Workflow consumer</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21 / 43</a:t>
            </a:r>
            <a:endParaRPr lang="en-US"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10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Queues dead-letter queue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Retain exhausted evidence delivery</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Optional separate queue retains failed evidence deliveries and exposes failure retention.</a:t>
            </a:r>
            <a:endParaRPr lang="en-US" sz="1700" dirty="0"/>
          </a:p>
        </p:txBody>
      </p:sp>
      <p:pic>
        <p:nvPicPr>
          <p:cNvPr id="8" name="Image 1" descr="/tmp/golf-decks-IpuXfW/service-golf-execution-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An optional separate queue/consumer records delivery that exceeded its normal attempts. Redrive is an operator decision with fresh authority checks; it cannot fabricate passing evidence.</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Provisioning implemented on Alchemy; real dead-lettered delivery not exercised on retained installation.</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Exhausted attempts</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Dead-letter queue</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Operator inspection or redrive</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22 / 43</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11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Workflows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Keep stages and outcomes together</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Coordinates authorization, exact-source tests, agent proposals, report publication, previews and cleanup through durable steps.</a:t>
            </a:r>
            <a:endParaRPr lang="en-US" sz="1700" dirty="0"/>
          </a:p>
        </p:txBody>
      </p:sp>
      <p:pic>
        <p:nvPicPr>
          <p:cNvPr id="8" name="Image 1" descr="/tmp/golf-decks-IpuXfW/service-golf-execution-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Durable stages reserve authority, start approved compute, retain reports and manage bounded delivery. A provider timeout remains an observed failure/uncertainty, never an assumed success.</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Bounded concurrency/retention/steps; Workflows coordinate effects but do not grant authority or approve merges.</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Admitted job</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Durable execution stages</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Retained terminal outcome</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23 / 43</a:t>
            </a:r>
            <a:endParaRPr lang="en-US"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12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Workers for Platforms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An app preview with its own resources</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Dispatches isolated PR Worker applications behind the preview gateway, with separate private D1/R2, child hostnames and an outbound-denial Worker.</a:t>
            </a:r>
            <a:endParaRPr lang="en-US" sz="1700" dirty="0"/>
          </a:p>
        </p:txBody>
      </p:sp>
      <p:pic>
        <p:nvPicPr>
          <p:cNvPr id="8" name="Image 1" descr="/tmp/golf-decks-IpuXfW/service-golf-previews-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Dispatch an approved prebundled Worker module with per-preview D1, R2 and signing material. A dedicated Outbound Worker enforces the configured application egress policy.</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Only approved prebundled module/schema; arbitrary builds/bindings, app cookies/WebSockets, production promotion and multi-tenant scale remain open.</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Approved Worker bundle</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Dispatch namespace</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Isolated preview resources</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24 / 43</a:t>
            </a:r>
            <a:endParaRPr lang="en-US" sz="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13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Access / Zero Trust</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Identity plus a Golf grant</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OTP login and approved-email policies gate control/preview domains; service tokens protect machine access; Golf rechecks D1 repository grants and short-lived single-use preview grants.</a:t>
            </a:r>
            <a:endParaRPr lang="en-US" sz="1700" dirty="0"/>
          </a:p>
        </p:txBody>
      </p:sp>
      <p:pic>
        <p:nvPicPr>
          <p:cNvPr id="8" name="Image 1" descr="/tmp/golf-decks-IpuXfW/service-golf-previews-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Separate human OTP and machine Service Auth policies protect the control/preview entrypoints. Golf maps verified identity to an already enrolled active account, then checks repository permission.</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Access admission does not itself grant repository permission; native account lifecycle and broader identity onboarding remain open.</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OTP or service authentication</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Cloudflare Access</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Current Golf repository grant</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25 / 43</a:t>
            </a:r>
            <a:endParaRPr lang="en-US"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14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DNS, custom domains and TLS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Protect the actual hostnames</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Provides branded control/preview URLs and per-application child hostnames; Email onboarding provisions DKIM/SPF/return-path DNS.</a:t>
            </a:r>
            <a:endParaRPr lang="en-US" sz="1700" dirty="0"/>
          </a:p>
        </p:txBody>
      </p:sp>
      <p:pic>
        <p:nvPicPr>
          <p:cNvPr id="8" name="Image 1" descr="/tmp/golf-decks-IpuXfW/service-golf-previews-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Own-zone control and preview domains receive TLS and approved routing. Email sender onboarding adds DNS records. Alternate endpoints must not bypass the Access and Golf reader boundaries.</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Selected approved zone/hostnames only; customer vanity-domain lifecycle is separate planned Cloudflare for SaaS work.</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Owned hostname</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DNS, routes and TLS</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Control, preview or email entry</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26 / 43</a:t>
            </a:r>
            <a:endParaRPr lang="en-US" sz="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15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Secrets Store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Trusted authority, scoped value release</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Keeps management/registry/analytics credentials, app signing key, webhook encryption key and execution-value AES-GCM key in trusted bindings.</a:t>
            </a:r>
            <a:endParaRPr lang="en-US" sz="1700" dirty="0"/>
          </a:p>
        </p:txBody>
      </p:sp>
      <p:pic>
        <p:nvPicPr>
          <p:cNvPr id="8" name="Image 1" descr="/tmp/golf-decks-IpuXfW/service-golf-storage-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Separate secrets hold provisioner/registry/analytics authority, signing and encryption keys. Repository values are ciphertext in D1 and reach only an exact-approved native PR workflow.</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Secret rotation procedure and approved external-egress broker remain open; job log masking only detects exact secret text.</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Encrypted configuration</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Trusted Worker and key</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Approved provider operation</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27 / 43</a:t>
            </a:r>
            <a:endParaRPr lang="en-US" sz="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16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Workers AI</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Two inference jobs</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Runs optional metadata review advice on @cf/cloudflare/clef and coding proposals on @cf/zai-org/glm-5.3-flash through trusted brokers.</a:t>
            </a:r>
            <a:endParaRPr lang="en-US" sz="1700" dirty="0"/>
          </a:p>
        </p:txBody>
      </p:sp>
      <p:pic>
        <p:nvPicPr>
          <p:cNvPr id="8" name="Image 1" descr="/tmp/golf-decks-IpuXfW/service-golf-ai-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Clef supplies metadata-only advisory PR evidence. GLM 5.3 Flash powers the maintained proposal harness on an independent fork; approved tests and human review remain separate from inference.</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Advice is metadata-only; proposals change one approved file and are tested in an independent Artifacts fork; per-use-case model selection remains planned.</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Approved context</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Workers AI inference</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Advice or independent proposal</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28 / 43</a:t>
            </a:r>
            <a:endParaRPr lang="en-US" sz="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17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AI Gateway</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 policy on inference</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Private authenticated inference gateway disables prompt/response logs and cache, caps 60 requests/minute and configures 500 cents/day.</a:t>
            </a:r>
            <a:endParaRPr lang="en-US" sz="1700" dirty="0"/>
          </a:p>
        </p:txBody>
      </p:sp>
      <p:pic>
        <p:nvPicPr>
          <p:cNvPr id="8" name="Image 1" descr="/tmp/golf-decks-IpuXfW/service-golf-ai-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Route authenticated Workers AI calls through a private gateway, with prompt/response logging and cache disabled. The retained configuration sets 60 requests/minute and a $5/day limit.</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Rate/spend-limit enforcement not exercised; admin gateway usage UI remains planned; AI remains opt-in.</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Authenticated AI request</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Gateway policy and tracing</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Workers AI model</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29 / 43</a:t>
            </a:r>
            <a:endParaRPr lang="en-US" sz="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18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Browser Run</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Optional static preview snapshots</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Optional one-dispatch static-preview PNG capture retained privately with digest checks and current-reader authorization.</a:t>
            </a:r>
            <a:endParaRPr lang="en-US" sz="1700" dirty="0"/>
          </a:p>
        </p:txBody>
      </p:sp>
      <p:pic>
        <p:nvPicPr>
          <p:cNvPr id="8" name="Image 1" descr="/tmp/golf-decks-IpuXfW/service-golf-previews-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An explicitly authorized snapshot can capture script-free static HTML with external requests denied. A historical hosted proof produced a real PNG; retained captures were not completed at this review.</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Enabled in the reviewed engineering deployment, with no completed retained captures at this review. Historical hosted proof covers script-free static HTML only; full interactive QA remains open.</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Approved script-free HTML</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Browser Run capture</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Private R2 screenshot</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30 / 43</a:t>
            </a:r>
            <a:endParaRPr lang="en-US" sz="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19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Analytics Engine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Optional evidence metrics</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Optional sampled evidence-completion counts, report bytes, duration and observed tokens with hashed workspace index and no source/prompts.</a:t>
            </a:r>
            <a:endParaRPr lang="en-US" sz="1700" dirty="0"/>
          </a:p>
        </p:txBody>
      </p:sp>
      <p:pic>
        <p:nvPicPr>
          <p:cNvPr id="8" name="Image 1" descr="/tmp/golf-decks-IpuXfW/service-golf-storage-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The deployed dataset binding accepts the implemented source path for bounded evidence metrics. Hosted ingestion/SQL readback still needs acceptance; metrics are not quota or billing authority.</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Source, build and binding checks passed. Hosted ingestion and SQL readback are unverified. Metrics do not govern billing or quotas.</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Execution completion</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Metrics sample</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Analytics Engine dataset</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31 / 43</a:t>
            </a:r>
            <a:endParaRPr lang="en-US" sz="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20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Workers Analytics API</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A separate operational read path</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Operations collector reads requests/errors/subrequests from GraphQL with a separate Account Analytics Read credential.</a:t>
            </a:r>
            <a:endParaRPr lang="en-US" sz="1700" dirty="0"/>
          </a:p>
        </p:txBody>
      </p:sp>
      <p:pic>
        <p:nvPicPr>
          <p:cNvPr id="8" name="Image 1" descr="/tmp/golf-decks-IpuXfW/service-golf-storage-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Operations requests installed-Worker traffic through a dedicated account Analytics Read token in Secrets Store. The retained feed has failed collection; configured is distinct from collected.</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Collection currently fails inside the Worker. The equivalent token/query succeeds externally.</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Operator observation</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GraphQL analytics query</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Provider response or failure</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32 / 43</a:t>
            </a:r>
            <a:endParaRPr lang="en-US" sz="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21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Workers Logs / managed observability</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Provider observations with explicit policy</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Optional sampled logs help diagnose the native deployment alongside local D1 journals.</a:t>
            </a:r>
            <a:endParaRPr lang="en-US" sz="1700" dirty="0"/>
          </a:p>
        </p:txBody>
      </p:sp>
      <p:pic>
        <p:nvPicPr>
          <p:cNvPr id="8" name="Image 1" descr="/tmp/golf-decks-IpuXfW/service-golf-storage-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The retained Worker reports observability enabled and logpush disabled. Invocation/log/query-string/privacy and retention settings remain separately scoped; no complete trace/export consumer is claimed.</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Provider observability is enabled on the reviewed engineering deployment; logpush is disabled. Wider tracing/export and retention remain separate acceptance.</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Worker invocation</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Managed provider logs</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Operator inspection</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33 / 43</a:t>
            </a:r>
            <a:endParaRPr lang="en-US" sz="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22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Cron Triggers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Maintenance with a fallback</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Configured five-minute maintenance for CI intake retry, preview purge, evidence/index reconciliation, webhook/email retries and probes.</a:t>
            </a:r>
            <a:endParaRPr lang="en-US" sz="1700" dirty="0"/>
          </a:p>
        </p:txBody>
      </p:sp>
      <p:pic>
        <p:nvPicPr>
          <p:cNvPr id="8" name="Image 1" descr="/tmp/golf-decks-IpuXfW/service-golf-execution-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The declared schedule has delivered no events on the retained account. Workspace keeps a five-minute alarm and runs maintenance after ten minutes without a scheduled report; it stands down when cron resumes.</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Retained account receives no scheduled events; workspace DO alarm supplies maintenance fallback and cause is unresolved.</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Cron tick or object alarm</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Maintenance coordinator</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Cleanup and retry</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34 / 43</a:t>
            </a:r>
            <a:endParaRPr lang="en-US" sz="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23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Workers rate limiting</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Bound anonymous reads approximately</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Optional per-network/location approximate throttling protects credential-less public source and clone reads.</a:t>
            </a:r>
            <a:endParaRPr lang="en-US" sz="1700" dirty="0"/>
          </a:p>
        </p:txBody>
      </p:sp>
      <p:pic>
        <p:nvPicPr>
          <p:cNvPr id="8" name="Image 1" descr="/tmp/golf-decks-IpuXfW/service-golf-execution-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Credential-less public source/clone requests use per-network/location rate counts. Signed-in, credentialed and runner calls are excluded. A limiter error allows the request; this is not a global execution quota.</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Signed-in, credentialed and runner requests are excluded. Limiter errors allow the request. This is not a security quota.</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Anonymous read request</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Rate-limit binding</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Read or fail-open policy</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35 / 43</a:t>
            </a:r>
            <a:endParaRPr lang="en-US" sz="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24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Email Service sending</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Notify the enrolled address</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Consent-based own-Access-address repository subscriptions receive category-and-link notifications from D1 outbox with rechecks, bounded retries and daily attempt budget.</a:t>
            </a:r>
            <a:endParaRPr lang="en-US" sz="1700" dirty="0"/>
          </a:p>
        </p:txBody>
      </p:sp>
      <p:pic>
        <p:nvPicPr>
          <p:cNvPr id="8" name="Image 1" descr="/tmp/golf-decks-IpuXfW/service-golf-previews-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Consent and repository subscriptions fill a D1 outbox. Send from the onboarded subdomain after current account/address/grant checks; record provider acceptance and bounded retry observations.</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Retained installation provider acceptance verified; inbox receipt unobserved; bounces/complaints/replies/unsubscribe links remain open.</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Consent and current grant</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D1 notification outbox</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Email provider acceptance</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36 / 43</a:t>
            </a:r>
            <a:endParaRPr lang="en-US" sz="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25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Signed webhooks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Deliver a committed event observation</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Encrypted repository subscriptions and stable signed deliveries to approved HTTPS receivers; retained Slack test accepted.</a:t>
            </a:r>
            <a:endParaRPr lang="en-US" sz="1700" dirty="0"/>
          </a:p>
        </p:txBody>
      </p:sp>
      <p:pic>
        <p:nvPicPr>
          <p:cNvPr id="8" name="Image 1" descr="/tmp/golf-decks-IpuXfW/service-golf-previews-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Encrypted subscriptions choose approved HTTPS origins. Sign a stable event document and retain receipt/attempt status. Native Slack delivery uses the accepted text shape; receivers should deduplicate.</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D1 outbox/maintenance provides bounded retries, not queue-based email/webhook transport. Receiver/event/retry matrix remains bounded.</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Repository event</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Signed D1 outbox</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Authorized HTTPS receiver</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37 / 43</a:t>
            </a:r>
            <a:endParaRPr lang="en-US" sz="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CLOUDFLARE / SERVICE 26 OF 26</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Cloudflare CLI</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Provision and verify owned resources</a:t>
            </a:r>
            <a:endParaRPr lang="en-US" sz="1600" dirty="0"/>
          </a:p>
        </p:txBody>
      </p:sp>
      <p:sp>
        <p:nvSpPr>
          <p:cNvPr id="6" name="Text 3"/>
          <p:cNvSpPr/>
          <p:nvPr/>
        </p:nvSpPr>
        <p:spPr>
          <a:xfrm>
            <a:off x="548640" y="2871216"/>
            <a:ext cx="8229600" cy="18288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PURPOSE IN GOLF</a:t>
            </a:r>
            <a:endParaRPr lang="en-US" sz="1000" dirty="0"/>
          </a:p>
        </p:txBody>
      </p:sp>
      <p:sp>
        <p:nvSpPr>
          <p:cNvPr id="7" name="Text 4"/>
          <p:cNvSpPr/>
          <p:nvPr/>
        </p:nvSpPr>
        <p:spPr>
          <a:xfrm>
            <a:off x="548640" y="3191256"/>
            <a:ext cx="8229600" cy="795528"/>
          </a:xfrm>
          <a:prstGeom prst="rect">
            <a:avLst/>
          </a:prstGeom>
          <a:noFill/>
          <a:ln/>
        </p:spPr>
        <p:txBody>
          <a:bodyPr wrap="square" lIns="0" tIns="0" rIns="0" bIns="0" rtlCol="0" anchor="ctr">
            <a:normAutofit/>
          </a:bodyPr>
          <a:lstStyle/>
          <a:p>
            <a:pPr indent="0" marL="0">
              <a:buNone/>
            </a:pPr>
            <a:r>
              <a:rPr lang="en-US" sz="1700" dirty="0">
                <a:solidFill>
                  <a:srgbClr val="F2F2EE"/>
                </a:solidFill>
                <a:latin typeface="Archivo" pitchFamily="34" charset="0"/>
                <a:ea typeface="Archivo" pitchFamily="34" charset="-122"/>
                <a:cs typeface="Archivo" pitchFamily="34" charset="-120"/>
              </a:rPr>
              <a:t>cf supplies scoped provider discovery, setup/deploy and readback qualification; Alchemy optionally provisions equivalent reviewed native resources.</a:t>
            </a:r>
            <a:endParaRPr lang="en-US" sz="1700" dirty="0"/>
          </a:p>
        </p:txBody>
      </p:sp>
      <p:pic>
        <p:nvPicPr>
          <p:cNvPr id="8" name="Image 1" descr="/tmp/golf-decks-IpuXfW/service-golf-execution-architecture.png">    </p:cNvPr>
          <p:cNvPicPr>
            <a:picLocks noChangeAspect="1"/>
          </p:cNvPicPr>
          <p:nvPr/>
        </p:nvPicPr>
        <p:blipFill>
          <a:blip r:embed="rId3"/>
          <a:stretch>
            <a:fillRect/>
          </a:stretch>
        </p:blipFill>
        <p:spPr>
          <a:xfrm>
            <a:off x="9235440" y="2880360"/>
            <a:ext cx="2377440" cy="1280160"/>
          </a:xfrm>
          <a:prstGeom prst="rect">
            <a:avLst/>
          </a:prstGeom>
        </p:spPr>
      </p:pic>
      <p:sp>
        <p:nvSpPr>
          <p:cNvPr id="9" name="Shape 5"/>
          <p:cNvSpPr/>
          <p:nvPr/>
        </p:nvSpPr>
        <p:spPr>
          <a:xfrm>
            <a:off x="548640" y="4279392"/>
            <a:ext cx="5440680" cy="1143000"/>
          </a:xfrm>
          <a:prstGeom prst="rect">
            <a:avLst/>
          </a:prstGeom>
          <a:solidFill>
            <a:srgbClr val="151514"/>
          </a:solidFill>
          <a:ln w="7620">
            <a:solidFill>
              <a:srgbClr val="343430"/>
            </a:solidFill>
            <a:prstDash val="solid"/>
          </a:ln>
        </p:spPr>
      </p:sp>
      <p:sp>
        <p:nvSpPr>
          <p:cNvPr id="10" name="Shape 6"/>
          <p:cNvSpPr/>
          <p:nvPr/>
        </p:nvSpPr>
        <p:spPr>
          <a:xfrm>
            <a:off x="548640" y="4279392"/>
            <a:ext cx="0" cy="1143000"/>
          </a:xfrm>
          <a:prstGeom prst="line">
            <a:avLst/>
          </a:prstGeom>
          <a:noFill/>
          <a:ln w="25400">
            <a:solidFill>
              <a:srgbClr val="D4FF3A"/>
            </a:solidFill>
            <a:prstDash val="solid"/>
          </a:ln>
        </p:spPr>
      </p:sp>
      <p:sp>
        <p:nvSpPr>
          <p:cNvPr id="11" name="Text 7"/>
          <p:cNvSpPr/>
          <p:nvPr/>
        </p:nvSpPr>
        <p:spPr>
          <a:xfrm>
            <a:off x="71323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How the workflow uses it</a:t>
            </a:r>
            <a:endParaRPr lang="en-US" sz="1600" dirty="0"/>
          </a:p>
        </p:txBody>
      </p:sp>
      <p:sp>
        <p:nvSpPr>
          <p:cNvPr id="12" name="Text 8"/>
          <p:cNvSpPr/>
          <p:nvPr/>
        </p:nvSpPr>
        <p:spPr>
          <a:xfrm>
            <a:off x="71323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Alchemy defines the stack; native cf supplies supported operations and deployment. Additive migration, token renewal, binding/domain readback and ownership-aware teardown keep the installation concrete.</a:t>
            </a:r>
            <a:endParaRPr lang="en-US" sz="1250" dirty="0"/>
          </a:p>
        </p:txBody>
      </p:sp>
      <p:sp>
        <p:nvSpPr>
          <p:cNvPr id="13" name="Shape 9"/>
          <p:cNvSpPr/>
          <p:nvPr/>
        </p:nvSpPr>
        <p:spPr>
          <a:xfrm>
            <a:off x="6172200" y="4279392"/>
            <a:ext cx="5440680" cy="1143000"/>
          </a:xfrm>
          <a:prstGeom prst="rect">
            <a:avLst/>
          </a:prstGeom>
          <a:solidFill>
            <a:srgbClr val="151514"/>
          </a:solidFill>
          <a:ln w="7620">
            <a:solidFill>
              <a:srgbClr val="343430"/>
            </a:solidFill>
            <a:prstDash val="solid"/>
          </a:ln>
        </p:spPr>
      </p:sp>
      <p:sp>
        <p:nvSpPr>
          <p:cNvPr id="14" name="Shape 10"/>
          <p:cNvSpPr/>
          <p:nvPr/>
        </p:nvSpPr>
        <p:spPr>
          <a:xfrm>
            <a:off x="6172200" y="4279392"/>
            <a:ext cx="0" cy="1143000"/>
          </a:xfrm>
          <a:prstGeom prst="line">
            <a:avLst/>
          </a:prstGeom>
          <a:noFill/>
          <a:ln w="25400">
            <a:solidFill>
              <a:srgbClr val="D4FF3A"/>
            </a:solidFill>
            <a:prstDash val="solid"/>
          </a:ln>
        </p:spPr>
      </p:sp>
      <p:sp>
        <p:nvSpPr>
          <p:cNvPr id="15" name="Text 11"/>
          <p:cNvSpPr/>
          <p:nvPr/>
        </p:nvSpPr>
        <p:spPr>
          <a:xfrm>
            <a:off x="6336792" y="4407408"/>
            <a:ext cx="5111496" cy="256032"/>
          </a:xfrm>
          <a:prstGeom prst="rect">
            <a:avLst/>
          </a:prstGeom>
          <a:noFill/>
          <a:ln/>
        </p:spPr>
        <p:txBody>
          <a:bodyPr wrap="square" lIns="0" tIns="0" rIns="0" bIns="0" rtlCol="0" anchor="ctr">
            <a:normAutofit/>
          </a:bodyPr>
          <a:lstStyle/>
          <a:p>
            <a:pPr indent="0" marL="0">
              <a:buNone/>
            </a:pPr>
            <a:r>
              <a:rPr lang="en-US" sz="1600" b="1" dirty="0">
                <a:solidFill>
                  <a:srgbClr val="F2F2EE"/>
                </a:solidFill>
                <a:latin typeface="Archivo" pitchFamily="34" charset="0"/>
                <a:ea typeface="Archivo" pitchFamily="34" charset="-122"/>
                <a:cs typeface="Archivo" pitchFamily="34" charset="-120"/>
              </a:rPr>
              <a:t>Current operating boundary</a:t>
            </a:r>
            <a:endParaRPr lang="en-US" sz="1600" dirty="0"/>
          </a:p>
        </p:txBody>
      </p:sp>
      <p:sp>
        <p:nvSpPr>
          <p:cNvPr id="16" name="Text 12"/>
          <p:cNvSpPr/>
          <p:nvPr/>
        </p:nvSpPr>
        <p:spPr>
          <a:xfrm>
            <a:off x="6336792" y="4718304"/>
            <a:ext cx="5111496" cy="585216"/>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Alchemy beta and cf beta are deployment dependencies only; private state/journals require careful ownership and teardown inspection.</a:t>
            </a:r>
            <a:endParaRPr lang="en-US" sz="1250" dirty="0"/>
          </a:p>
        </p:txBody>
      </p:sp>
      <p:sp>
        <p:nvSpPr>
          <p:cNvPr id="17" name="Text 13"/>
          <p:cNvSpPr/>
          <p:nvPr/>
        </p:nvSpPr>
        <p:spPr>
          <a:xfrm>
            <a:off x="54864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01</a:t>
            </a:r>
            <a:endParaRPr lang="en-US" sz="1000" dirty="0"/>
          </a:p>
        </p:txBody>
      </p:sp>
      <p:sp>
        <p:nvSpPr>
          <p:cNvPr id="18" name="Text 14"/>
          <p:cNvSpPr/>
          <p:nvPr/>
        </p:nvSpPr>
        <p:spPr>
          <a:xfrm>
            <a:off x="96012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Declared deployment recipe</a:t>
            </a:r>
            <a:endParaRPr lang="en-US" sz="1300" dirty="0"/>
          </a:p>
        </p:txBody>
      </p:sp>
      <p:sp>
        <p:nvSpPr>
          <p:cNvPr id="19" name="Text 15"/>
          <p:cNvSpPr/>
          <p:nvPr/>
        </p:nvSpPr>
        <p:spPr>
          <a:xfrm>
            <a:off x="402336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0" name="Text 16"/>
          <p:cNvSpPr/>
          <p:nvPr/>
        </p:nvSpPr>
        <p:spPr>
          <a:xfrm>
            <a:off x="429768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02</a:t>
            </a:r>
            <a:endParaRPr lang="en-US" sz="1000" dirty="0"/>
          </a:p>
        </p:txBody>
      </p:sp>
      <p:sp>
        <p:nvSpPr>
          <p:cNvPr id="21" name="Text 17"/>
          <p:cNvSpPr/>
          <p:nvPr/>
        </p:nvSpPr>
        <p:spPr>
          <a:xfrm>
            <a:off x="470916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Scoped Cloudflare CLI</a:t>
            </a:r>
            <a:endParaRPr lang="en-US" sz="1300" dirty="0"/>
          </a:p>
        </p:txBody>
      </p:sp>
      <p:sp>
        <p:nvSpPr>
          <p:cNvPr id="22" name="Text 18"/>
          <p:cNvSpPr/>
          <p:nvPr/>
        </p:nvSpPr>
        <p:spPr>
          <a:xfrm>
            <a:off x="7772400" y="5696712"/>
            <a:ext cx="228600" cy="320040"/>
          </a:xfrm>
          <a:prstGeom prst="rect">
            <a:avLst/>
          </a:prstGeom>
          <a:noFill/>
          <a:ln/>
        </p:spPr>
        <p:txBody>
          <a:bodyPr wrap="square" lIns="0" tIns="0" rIns="0" bIns="0" rtlCol="0" anchor="ctr">
            <a:normAutofit/>
          </a:bodyPr>
          <a:lstStyle/>
          <a:p>
            <a:pPr indent="0" marL="0">
              <a:buNone/>
            </a:pPr>
            <a:r>
              <a:rPr lang="en-US" sz="1600" dirty="0">
                <a:solidFill>
                  <a:srgbClr val="D4FF3A"/>
                </a:solidFill>
                <a:latin typeface="Archivo" pitchFamily="34" charset="0"/>
                <a:ea typeface="Archivo" pitchFamily="34" charset="-122"/>
                <a:cs typeface="Archivo" pitchFamily="34" charset="-120"/>
              </a:rPr>
              <a:t>→</a:t>
            </a:r>
            <a:endParaRPr lang="en-US" sz="1600" dirty="0"/>
          </a:p>
        </p:txBody>
      </p:sp>
      <p:sp>
        <p:nvSpPr>
          <p:cNvPr id="23" name="Text 19"/>
          <p:cNvSpPr/>
          <p:nvPr/>
        </p:nvSpPr>
        <p:spPr>
          <a:xfrm>
            <a:off x="8046720" y="5742432"/>
            <a:ext cx="32004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03</a:t>
            </a:r>
            <a:endParaRPr lang="en-US" sz="1000" dirty="0"/>
          </a:p>
        </p:txBody>
      </p:sp>
      <p:sp>
        <p:nvSpPr>
          <p:cNvPr id="24" name="Text 20"/>
          <p:cNvSpPr/>
          <p:nvPr/>
        </p:nvSpPr>
        <p:spPr>
          <a:xfrm>
            <a:off x="8458200" y="5705856"/>
            <a:ext cx="2971800" cy="411480"/>
          </a:xfrm>
          <a:prstGeom prst="rect">
            <a:avLst/>
          </a:prstGeom>
          <a:noFill/>
          <a:ln/>
        </p:spPr>
        <p:txBody>
          <a:bodyPr wrap="square" lIns="0" tIns="0" rIns="0" bIns="0" rtlCol="0" anchor="ctr">
            <a:normAutofit/>
          </a:bodyPr>
          <a:lstStyle/>
          <a:p>
            <a:pPr indent="0" marL="0">
              <a:buNone/>
            </a:pPr>
            <a:r>
              <a:rPr lang="en-US" sz="1300" dirty="0">
                <a:solidFill>
                  <a:srgbClr val="F2F2EE"/>
                </a:solidFill>
                <a:latin typeface="Archivo" pitchFamily="34" charset="0"/>
                <a:ea typeface="Archivo" pitchFamily="34" charset="-122"/>
                <a:cs typeface="Archivo" pitchFamily="34" charset="-120"/>
              </a:rPr>
              <a:t>Resource creation and readback</a:t>
            </a:r>
            <a:endParaRPr lang="en-US" sz="1300" dirty="0"/>
          </a:p>
        </p:txBody>
      </p:sp>
      <p:sp>
        <p:nvSpPr>
          <p:cNvPr id="25" name="Shape 21"/>
          <p:cNvSpPr/>
          <p:nvPr/>
        </p:nvSpPr>
        <p:spPr>
          <a:xfrm>
            <a:off x="548640" y="6400800"/>
            <a:ext cx="11064240" cy="0"/>
          </a:xfrm>
          <a:prstGeom prst="line">
            <a:avLst/>
          </a:prstGeom>
          <a:noFill/>
          <a:ln w="7620">
            <a:solidFill>
              <a:srgbClr val="343430"/>
            </a:solidFill>
            <a:prstDash val="solid"/>
          </a:ln>
        </p:spPr>
      </p:sp>
      <p:sp>
        <p:nvSpPr>
          <p:cNvPr id="26" name="Text 22"/>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7" name="Text 23"/>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38 / 43</a:t>
            </a:r>
            <a:endParaRPr lang="en-US" sz="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NATIVE ARCHITECTURE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 platform built from managed primitives.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Each service has a specific role. Golf retains current authorization.</a:t>
            </a:r>
            <a:endParaRPr lang="en-US" sz="1600" dirty="0"/>
          </a:p>
        </p:txBody>
      </p:sp>
      <p:pic>
        <p:nvPicPr>
          <p:cNvPr id="6" name="Image 1" descr="/tmp/golf-decks-IpuXfW/golf-cloudflare-overview.png">    </p:cNvPr>
          <p:cNvPicPr>
            <a:picLocks noChangeAspect="1"/>
          </p:cNvPicPr>
          <p:nvPr/>
        </p:nvPicPr>
        <p:blipFill>
          <a:blip r:embed="rId3"/>
          <a:srcRect l="-115753" r="-115753" t="0" b="0"/>
          <a:stretch/>
        </p:blipFill>
        <p:spPr>
          <a:xfrm>
            <a:off x="548640" y="2770632"/>
            <a:ext cx="11064240" cy="3337560"/>
          </a:xfrm>
          <a:prstGeom prst="rect">
            <a:avLst/>
          </a:prstGeom>
        </p:spPr>
      </p:pic>
      <p:sp>
        <p:nvSpPr>
          <p:cNvPr id="7" name="Shape 3"/>
          <p:cNvSpPr/>
          <p:nvPr/>
        </p:nvSpPr>
        <p:spPr>
          <a:xfrm>
            <a:off x="548640" y="6400800"/>
            <a:ext cx="11064240" cy="0"/>
          </a:xfrm>
          <a:prstGeom prst="line">
            <a:avLst/>
          </a:prstGeom>
          <a:noFill/>
          <a:ln w="7620">
            <a:solidFill>
              <a:srgbClr val="343430"/>
            </a:solidFill>
            <a:prstDash val="solid"/>
          </a:ln>
        </p:spPr>
      </p:sp>
      <p:sp>
        <p:nvSpPr>
          <p:cNvPr id="8" name="Text 4"/>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9" name="Text 5"/>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39 / 43</a:t>
            </a:r>
            <a:endParaRPr lang="en-US" sz="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THE DAILY LOOP</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Code. Check. Review. Preview.</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Follow one exact change through the workspace.</a:t>
            </a:r>
            <a:endParaRPr lang="en-US" sz="1600" dirty="0"/>
          </a:p>
        </p:txBody>
      </p:sp>
      <p:sp>
        <p:nvSpPr>
          <p:cNvPr id="6" name="Shape 3"/>
          <p:cNvSpPr/>
          <p:nvPr/>
        </p:nvSpPr>
        <p:spPr>
          <a:xfrm>
            <a:off x="548640" y="2926080"/>
            <a:ext cx="5477256" cy="1444752"/>
          </a:xfrm>
          <a:prstGeom prst="rect">
            <a:avLst/>
          </a:prstGeom>
          <a:solidFill>
            <a:srgbClr val="151514"/>
          </a:solidFill>
          <a:ln w="7620">
            <a:solidFill>
              <a:srgbClr val="343430"/>
            </a:solidFill>
            <a:prstDash val="solid"/>
          </a:ln>
        </p:spPr>
      </p:sp>
      <p:sp>
        <p:nvSpPr>
          <p:cNvPr id="7" name="Text 4"/>
          <p:cNvSpPr/>
          <p:nvPr/>
        </p:nvSpPr>
        <p:spPr>
          <a:xfrm>
            <a:off x="731520"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01 / Source</a:t>
            </a:r>
            <a:endParaRPr lang="en-US" sz="1900" dirty="0"/>
          </a:p>
        </p:txBody>
      </p:sp>
      <p:sp>
        <p:nvSpPr>
          <p:cNvPr id="9" name="Text 6"/>
          <p:cNvSpPr/>
          <p:nvPr/>
        </p:nvSpPr>
        <p:spPr>
          <a:xfrm>
            <a:off x="731520"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Select the repository, branch and exact commit.</a:t>
            </a:r>
            <a:endParaRPr lang="en-US" sz="1250" dirty="0"/>
          </a:p>
        </p:txBody>
      </p:sp>
      <p:sp>
        <p:nvSpPr>
          <p:cNvPr id="10" name="Shape 7"/>
          <p:cNvSpPr/>
          <p:nvPr/>
        </p:nvSpPr>
        <p:spPr>
          <a:xfrm>
            <a:off x="6135624" y="2926080"/>
            <a:ext cx="5477256" cy="1444752"/>
          </a:xfrm>
          <a:prstGeom prst="rect">
            <a:avLst/>
          </a:prstGeom>
          <a:solidFill>
            <a:srgbClr val="151514"/>
          </a:solidFill>
          <a:ln w="7620">
            <a:solidFill>
              <a:srgbClr val="343430"/>
            </a:solidFill>
            <a:prstDash val="solid"/>
          </a:ln>
        </p:spPr>
      </p:sp>
      <p:sp>
        <p:nvSpPr>
          <p:cNvPr id="11" name="Text 8"/>
          <p:cNvSpPr/>
          <p:nvPr/>
        </p:nvSpPr>
        <p:spPr>
          <a:xfrm>
            <a:off x="6318504" y="306324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6318504" y="331927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02 / Change</a:t>
            </a:r>
            <a:endParaRPr lang="en-US" sz="1900" dirty="0"/>
          </a:p>
        </p:txBody>
      </p:sp>
      <p:sp>
        <p:nvSpPr>
          <p:cNvPr id="13" name="Text 10"/>
          <p:cNvSpPr/>
          <p:nvPr/>
        </p:nvSpPr>
        <p:spPr>
          <a:xfrm>
            <a:off x="6318504" y="371246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Open an issue or same-repository PR and request review.</a:t>
            </a:r>
            <a:endParaRPr lang="en-US" sz="1250" dirty="0"/>
          </a:p>
        </p:txBody>
      </p:sp>
      <p:sp>
        <p:nvSpPr>
          <p:cNvPr id="14" name="Shape 11"/>
          <p:cNvSpPr/>
          <p:nvPr/>
        </p:nvSpPr>
        <p:spPr>
          <a:xfrm>
            <a:off x="548640" y="4480560"/>
            <a:ext cx="5477256" cy="1444752"/>
          </a:xfrm>
          <a:prstGeom prst="rect">
            <a:avLst/>
          </a:prstGeom>
          <a:solidFill>
            <a:srgbClr val="151514"/>
          </a:solidFill>
          <a:ln w="7620">
            <a:solidFill>
              <a:srgbClr val="343430"/>
            </a:solidFill>
            <a:prstDash val="solid"/>
          </a:ln>
        </p:spPr>
      </p:sp>
      <p:sp>
        <p:nvSpPr>
          <p:cNvPr id="15" name="Text 12"/>
          <p:cNvSpPr/>
          <p:nvPr/>
        </p:nvSpPr>
        <p:spPr>
          <a:xfrm>
            <a:off x="731520"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731520"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03 / Check</a:t>
            </a:r>
            <a:endParaRPr lang="en-US" sz="1900" dirty="0"/>
          </a:p>
        </p:txBody>
      </p:sp>
      <p:sp>
        <p:nvSpPr>
          <p:cNvPr id="17" name="Text 14"/>
          <p:cNvSpPr/>
          <p:nvPr/>
        </p:nvSpPr>
        <p:spPr>
          <a:xfrm>
            <a:off x="731520"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Run an authorized profile and inspect the terminal report.</a:t>
            </a:r>
            <a:endParaRPr lang="en-US" sz="1250" dirty="0"/>
          </a:p>
        </p:txBody>
      </p:sp>
      <p:sp>
        <p:nvSpPr>
          <p:cNvPr id="18" name="Shape 15"/>
          <p:cNvSpPr/>
          <p:nvPr/>
        </p:nvSpPr>
        <p:spPr>
          <a:xfrm>
            <a:off x="6135624" y="4480560"/>
            <a:ext cx="5477256" cy="1444752"/>
          </a:xfrm>
          <a:prstGeom prst="rect">
            <a:avLst/>
          </a:prstGeom>
          <a:solidFill>
            <a:srgbClr val="151514"/>
          </a:solidFill>
          <a:ln w="7620">
            <a:solidFill>
              <a:srgbClr val="343430"/>
            </a:solidFill>
            <a:prstDash val="solid"/>
          </a:ln>
        </p:spPr>
      </p:sp>
      <p:sp>
        <p:nvSpPr>
          <p:cNvPr id="19" name="Text 16"/>
          <p:cNvSpPr/>
          <p:nvPr/>
        </p:nvSpPr>
        <p:spPr>
          <a:xfrm>
            <a:off x="6318504" y="4617720"/>
            <a:ext cx="5111496"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04</a:t>
            </a:r>
            <a:endParaRPr lang="en-US" sz="900" dirty="0"/>
          </a:p>
        </p:txBody>
      </p:sp>
      <p:sp>
        <p:nvSpPr>
          <p:cNvPr id="20" name="Text 17"/>
          <p:cNvSpPr/>
          <p:nvPr/>
        </p:nvSpPr>
        <p:spPr>
          <a:xfrm>
            <a:off x="6318504" y="4873752"/>
            <a:ext cx="5111496" cy="365760"/>
          </a:xfrm>
          <a:prstGeom prst="rect">
            <a:avLst/>
          </a:prstGeom>
          <a:noFill/>
          <a:ln/>
        </p:spPr>
        <p:txBody>
          <a:bodyPr wrap="square" lIns="0" tIns="0" rIns="0" bIns="0" rtlCol="0" anchor="ctr">
            <a:normAutofit/>
          </a:bodyPr>
          <a:lstStyle/>
          <a:p>
            <a:pPr indent="0" marL="0">
              <a:buNone/>
            </a:pPr>
            <a:r>
              <a:rPr lang="en-US" sz="1900" b="1" dirty="0">
                <a:solidFill>
                  <a:srgbClr val="F2F2EE"/>
                </a:solidFill>
                <a:latin typeface="Archivo" pitchFamily="34" charset="0"/>
                <a:ea typeface="Archivo" pitchFamily="34" charset="-122"/>
                <a:cs typeface="Archivo" pitchFamily="34" charset="-120"/>
              </a:rPr>
              <a:t>04 / Preview</a:t>
            </a:r>
            <a:endParaRPr lang="en-US" sz="1900" dirty="0"/>
          </a:p>
        </p:txBody>
      </p:sp>
      <p:sp>
        <p:nvSpPr>
          <p:cNvPr id="21" name="Text 18"/>
          <p:cNvSpPr/>
          <p:nvPr/>
        </p:nvSpPr>
        <p:spPr>
          <a:xfrm>
            <a:off x="6318504" y="5266944"/>
            <a:ext cx="5111496" cy="521208"/>
          </a:xfrm>
          <a:prstGeom prst="rect">
            <a:avLst/>
          </a:prstGeom>
          <a:noFill/>
          <a:ln/>
        </p:spPr>
        <p:txBody>
          <a:bodyPr wrap="square" lIns="0" tIns="0" rIns="0" bIns="0" rtlCol="0" anchor="ctr">
            <a:normAutofit/>
          </a:bodyPr>
          <a:lstStyle/>
          <a:p>
            <a:pPr indent="0" marL="0">
              <a:buNone/>
            </a:pPr>
            <a:r>
              <a:rPr lang="en-US" sz="1250" dirty="0">
                <a:solidFill>
                  <a:srgbClr val="BBBCB4"/>
                </a:solidFill>
                <a:latin typeface="Archivo" pitchFamily="34" charset="0"/>
                <a:ea typeface="Archivo" pitchFamily="34" charset="-122"/>
                <a:cs typeface="Archivo" pitchFamily="34" charset="-120"/>
              </a:rPr>
              <a:t>Publish an allowed protected preview and inspect the result.</a:t>
            </a:r>
            <a:endParaRPr lang="en-US" sz="1250" dirty="0"/>
          </a:p>
        </p:txBody>
      </p:sp>
      <p:sp>
        <p:nvSpPr>
          <p:cNvPr id="22" name="Shape 19"/>
          <p:cNvSpPr/>
          <p:nvPr/>
        </p:nvSpPr>
        <p:spPr>
          <a:xfrm>
            <a:off x="548640" y="6400800"/>
            <a:ext cx="11064240" cy="0"/>
          </a:xfrm>
          <a:prstGeom prst="line">
            <a:avLst/>
          </a:prstGeom>
          <a:noFill/>
          <a:ln w="7620">
            <a:solidFill>
              <a:srgbClr val="343430"/>
            </a:solidFill>
            <a:prstDash val="solid"/>
          </a:ln>
        </p:spPr>
      </p:sp>
      <p:sp>
        <p:nvSpPr>
          <p:cNvPr id="23" name="Text 20"/>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4" name="Text 21"/>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40 / 43</a:t>
            </a:r>
            <a:endParaRPr lang="en-US" sz="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IN DEVELOPMENT / VECTORIZE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Search beyond exact matches.</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Semantic code and issue search is being added.</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Workers AI embeddings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Create semantic representations from approved source content.</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Vectorize</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Index and query those representations to find related code and issues.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Current reader access</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Filter results by live repository authority and propagate deletion/revocation.</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41 / 43</a:t>
            </a:r>
            <a:endParaRPr lang="en-US" sz="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CURRENT QUALIFICATION</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A developer preview with real evidence.</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Dated engineering proofs cover selected Git, test, proposal and protected-preview paths. Production readiness still needs testing.</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Demonstrated</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Hosted Git, collaboration, approved tests, Clef advice, scoped proposals, protected previews, email acceptance and secret-to-step delivery.</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Incomplete or degraded</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Cron delivery and analytics collection; Analytics Engine ingest; retained screenshots; broader role/load/cleanup matrices.</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Next acceptance</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Full parity, protected merge, production CD, native/Forgejo recovery, tenant onboarding and scale. Vectorize search is in development.</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42 / 43</a:t>
            </a:r>
            <a:endParaRPr lang="en-US" sz="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090909"/>
        </a:solidFill>
      </p:bgPr>
    </p:bg>
    <p:spTree>
      <p:nvGrpSpPr>
        <p:cNvPr id="1" name=""/>
        <p:cNvGrpSpPr/>
        <p:nvPr/>
      </p:nvGrpSpPr>
      <p:grpSpPr>
        <a:xfrm>
          <a:off x="0" y="0"/>
          <a:ext cx="0" cy="0"/>
          <a:chOff x="0" y="0"/>
          <a:chExt cx="0" cy="0"/>
        </a:xfrm>
      </p:grpSpPr>
      <p:pic>
        <p:nvPicPr>
          <p:cNvPr id="2" name="Image 0" descr="/home/mj/mjcode/golf-all/golf-website/public/golf-wordmark.sv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8640" y="219456"/>
            <a:ext cx="1280160" cy="457200"/>
          </a:xfrm>
          <a:prstGeom prst="rect">
            <a:avLst/>
          </a:prstGeom>
        </p:spPr>
      </p:pic>
      <p:sp>
        <p:nvSpPr>
          <p:cNvPr id="3" name="Text 0"/>
          <p:cNvSpPr/>
          <p:nvPr/>
        </p:nvSpPr>
        <p:spPr>
          <a:xfrm>
            <a:off x="548640" y="859536"/>
            <a:ext cx="10972800" cy="228600"/>
          </a:xfrm>
          <a:prstGeom prst="rect">
            <a:avLst/>
          </a:prstGeom>
          <a:noFill/>
          <a:ln/>
        </p:spPr>
        <p:txBody>
          <a:bodyPr wrap="square" lIns="0" tIns="0" rIns="0" bIns="0" rtlCol="0" anchor="ctr">
            <a:normAutofit/>
          </a:bodyPr>
          <a:lstStyle/>
          <a:p>
            <a:pPr indent="0" marL="0">
              <a:buNone/>
            </a:pPr>
            <a:r>
              <a:rPr lang="en-US" sz="1000" dirty="0">
                <a:solidFill>
                  <a:srgbClr val="D4FF3A"/>
                </a:solidFill>
                <a:latin typeface="Archivo" pitchFamily="34" charset="0"/>
                <a:ea typeface="Archivo" pitchFamily="34" charset="-122"/>
                <a:cs typeface="Archivo" pitchFamily="34" charset="-120"/>
              </a:rPr>
              <a:t>YOUR NEXT MOVE</a:t>
            </a:r>
            <a:endParaRPr lang="en-US" sz="1000" dirty="0"/>
          </a:p>
        </p:txBody>
      </p:sp>
      <p:sp>
        <p:nvSpPr>
          <p:cNvPr id="4" name="Text 1"/>
          <p:cNvSpPr/>
          <p:nvPr/>
        </p:nvSpPr>
        <p:spPr>
          <a:xfrm>
            <a:off x="548640" y="1234440"/>
            <a:ext cx="10972800" cy="1005840"/>
          </a:xfrm>
          <a:prstGeom prst="rect">
            <a:avLst/>
          </a:prstGeom>
          <a:noFill/>
          <a:ln/>
        </p:spPr>
        <p:txBody>
          <a:bodyPr wrap="square" lIns="0" tIns="0" rIns="0" bIns="0" rtlCol="0" anchor="ctr">
            <a:normAutofit/>
          </a:bodyPr>
          <a:lstStyle/>
          <a:p>
            <a:pPr indent="0" marL="0">
              <a:buNone/>
            </a:pPr>
            <a:r>
              <a:rPr lang="en-US" sz="3400" b="1" dirty="0">
                <a:solidFill>
                  <a:srgbClr val="F2F2EE"/>
                </a:solidFill>
                <a:latin typeface="Archivo" pitchFamily="34" charset="0"/>
                <a:ea typeface="Archivo" pitchFamily="34" charset="-122"/>
                <a:cs typeface="Archivo" pitchFamily="34" charset="-120"/>
              </a:rPr>
              <a:t>Try Golf for yourself.</a:t>
            </a:r>
            <a:endParaRPr lang="en-US" sz="3400" dirty="0"/>
          </a:p>
        </p:txBody>
      </p:sp>
      <p:sp>
        <p:nvSpPr>
          <p:cNvPr id="5" name="Text 2"/>
          <p:cNvSpPr/>
          <p:nvPr/>
        </p:nvSpPr>
        <p:spPr>
          <a:xfrm>
            <a:off x="548640" y="2249424"/>
            <a:ext cx="10972800" cy="594360"/>
          </a:xfrm>
          <a:prstGeom prst="rect">
            <a:avLst/>
          </a:prstGeom>
          <a:noFill/>
          <a:ln/>
        </p:spPr>
        <p:txBody>
          <a:bodyPr wrap="square" lIns="0" tIns="0" rIns="0" bIns="0" rtlCol="0" anchor="ctr">
            <a:normAutofit/>
          </a:bodyPr>
          <a:lstStyle/>
          <a:p>
            <a:pPr indent="0" marL="0">
              <a:buNone/>
            </a:pPr>
            <a:r>
              <a:rPr lang="en-US" sz="1600" dirty="0">
                <a:solidFill>
                  <a:srgbClr val="AAA9A2"/>
                </a:solidFill>
                <a:latin typeface="Archivo" pitchFamily="34" charset="0"/>
                <a:ea typeface="Archivo" pitchFamily="34" charset="-122"/>
                <a:cs typeface="Archivo" pitchFamily="34" charset="-120"/>
              </a:rPr>
              <a:t>Start with a browser simulation, then install Golf to evaluate real workflows.</a:t>
            </a:r>
            <a:endParaRPr lang="en-US" sz="1600" dirty="0"/>
          </a:p>
        </p:txBody>
      </p:sp>
      <p:sp>
        <p:nvSpPr>
          <p:cNvPr id="6" name="Shape 3"/>
          <p:cNvSpPr/>
          <p:nvPr/>
        </p:nvSpPr>
        <p:spPr>
          <a:xfrm>
            <a:off x="548640" y="2926080"/>
            <a:ext cx="3614928" cy="2926080"/>
          </a:xfrm>
          <a:prstGeom prst="rect">
            <a:avLst/>
          </a:prstGeom>
          <a:solidFill>
            <a:srgbClr val="151514"/>
          </a:solidFill>
          <a:ln w="7620">
            <a:solidFill>
              <a:srgbClr val="343430"/>
            </a:solidFill>
            <a:prstDash val="solid"/>
          </a:ln>
        </p:spPr>
      </p:sp>
      <p:sp>
        <p:nvSpPr>
          <p:cNvPr id="7" name="Text 4"/>
          <p:cNvSpPr/>
          <p:nvPr/>
        </p:nvSpPr>
        <p:spPr>
          <a:xfrm>
            <a:off x="731520"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01</a:t>
            </a:r>
            <a:endParaRPr lang="en-US" sz="900" dirty="0"/>
          </a:p>
        </p:txBody>
      </p:sp>
      <p:sp>
        <p:nvSpPr>
          <p:cNvPr id="8" name="Text 5"/>
          <p:cNvSpPr/>
          <p:nvPr/>
        </p:nvSpPr>
        <p:spPr>
          <a:xfrm>
            <a:off x="731520"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Browser simulations</a:t>
            </a:r>
            <a:endParaRPr lang="en-US" sz="2200" dirty="0"/>
          </a:p>
        </p:txBody>
      </p:sp>
      <p:sp>
        <p:nvSpPr>
          <p:cNvPr id="9" name="Text 6"/>
          <p:cNvSpPr/>
          <p:nvPr/>
        </p:nvSpPr>
        <p:spPr>
          <a:xfrm>
            <a:off x="731520"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gitgolf.app/demo: explore local and Cloudflare interfaces with sample data. No backend or live execution.</a:t>
            </a:r>
            <a:endParaRPr lang="en-US" sz="1600" dirty="0"/>
          </a:p>
        </p:txBody>
      </p:sp>
      <p:sp>
        <p:nvSpPr>
          <p:cNvPr id="10" name="Shape 7"/>
          <p:cNvSpPr/>
          <p:nvPr/>
        </p:nvSpPr>
        <p:spPr>
          <a:xfrm>
            <a:off x="4273296" y="2926080"/>
            <a:ext cx="3614928" cy="2926080"/>
          </a:xfrm>
          <a:prstGeom prst="rect">
            <a:avLst/>
          </a:prstGeom>
          <a:solidFill>
            <a:srgbClr val="151514"/>
          </a:solidFill>
          <a:ln w="7620">
            <a:solidFill>
              <a:srgbClr val="343430"/>
            </a:solidFill>
            <a:prstDash val="solid"/>
          </a:ln>
        </p:spPr>
      </p:sp>
      <p:sp>
        <p:nvSpPr>
          <p:cNvPr id="11" name="Text 8"/>
          <p:cNvSpPr/>
          <p:nvPr/>
        </p:nvSpPr>
        <p:spPr>
          <a:xfrm>
            <a:off x="4456176"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02</a:t>
            </a:r>
            <a:endParaRPr lang="en-US" sz="900" dirty="0"/>
          </a:p>
        </p:txBody>
      </p:sp>
      <p:sp>
        <p:nvSpPr>
          <p:cNvPr id="12" name="Text 9"/>
          <p:cNvSpPr/>
          <p:nvPr/>
        </p:nvSpPr>
        <p:spPr>
          <a:xfrm>
            <a:off x="4456176"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Choose your deployment</a:t>
            </a:r>
            <a:endParaRPr lang="en-US" sz="2200" dirty="0"/>
          </a:p>
        </p:txBody>
      </p:sp>
      <p:sp>
        <p:nvSpPr>
          <p:cNvPr id="13" name="Text 10"/>
          <p:cNvSpPr/>
          <p:nvPr/>
        </p:nvSpPr>
        <p:spPr>
          <a:xfrm>
            <a:off x="4456176"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Docker Compose or Golf’s Helm chart for portable hosting. Use the native Alchemy recipe in your own Cloudflare account.</a:t>
            </a:r>
            <a:endParaRPr lang="en-US" sz="1600" dirty="0"/>
          </a:p>
        </p:txBody>
      </p:sp>
      <p:sp>
        <p:nvSpPr>
          <p:cNvPr id="14" name="Shape 11"/>
          <p:cNvSpPr/>
          <p:nvPr/>
        </p:nvSpPr>
        <p:spPr>
          <a:xfrm>
            <a:off x="7997952" y="2926080"/>
            <a:ext cx="3614928" cy="2926080"/>
          </a:xfrm>
          <a:prstGeom prst="rect">
            <a:avLst/>
          </a:prstGeom>
          <a:solidFill>
            <a:srgbClr val="151514"/>
          </a:solidFill>
          <a:ln w="7620">
            <a:solidFill>
              <a:srgbClr val="343430"/>
            </a:solidFill>
            <a:prstDash val="solid"/>
          </a:ln>
        </p:spPr>
      </p:sp>
      <p:sp>
        <p:nvSpPr>
          <p:cNvPr id="15" name="Text 12"/>
          <p:cNvSpPr/>
          <p:nvPr/>
        </p:nvSpPr>
        <p:spPr>
          <a:xfrm>
            <a:off x="8180832" y="3063240"/>
            <a:ext cx="3249168" cy="164592"/>
          </a:xfrm>
          <a:prstGeom prst="rect">
            <a:avLst/>
          </a:prstGeom>
          <a:noFill/>
          <a:ln/>
        </p:spPr>
        <p:txBody>
          <a:bodyPr wrap="square" lIns="0" tIns="0" rIns="0" bIns="0" rtlCol="0" anchor="ctr">
            <a:normAutofit/>
          </a:bodyPr>
          <a:lstStyle/>
          <a:p>
            <a:pPr indent="0" marL="0">
              <a:buNone/>
            </a:pPr>
            <a:r>
              <a:rPr lang="en-US" sz="900" dirty="0">
                <a:solidFill>
                  <a:srgbClr val="D4FF3A"/>
                </a:solidFill>
                <a:latin typeface="Archivo" pitchFamily="34" charset="0"/>
                <a:ea typeface="Archivo" pitchFamily="34" charset="-122"/>
                <a:cs typeface="Archivo" pitchFamily="34" charset="-120"/>
              </a:rPr>
              <a:t>03</a:t>
            </a:r>
            <a:endParaRPr lang="en-US" sz="900" dirty="0"/>
          </a:p>
        </p:txBody>
      </p:sp>
      <p:sp>
        <p:nvSpPr>
          <p:cNvPr id="16" name="Text 13"/>
          <p:cNvSpPr/>
          <p:nvPr/>
        </p:nvSpPr>
        <p:spPr>
          <a:xfrm>
            <a:off x="8180832" y="3319272"/>
            <a:ext cx="3249168" cy="658368"/>
          </a:xfrm>
          <a:prstGeom prst="rect">
            <a:avLst/>
          </a:prstGeom>
          <a:noFill/>
          <a:ln/>
        </p:spPr>
        <p:txBody>
          <a:bodyPr wrap="square" lIns="0" tIns="0" rIns="0" bIns="0" rtlCol="0" anchor="ctr">
            <a:normAutofit/>
          </a:bodyPr>
          <a:lstStyle/>
          <a:p>
            <a:pPr indent="0" marL="0">
              <a:buNone/>
            </a:pPr>
            <a:r>
              <a:rPr lang="en-US" sz="2200" b="1" dirty="0">
                <a:solidFill>
                  <a:srgbClr val="F2F2EE"/>
                </a:solidFill>
                <a:latin typeface="Archivo" pitchFamily="34" charset="0"/>
                <a:ea typeface="Archivo" pitchFamily="34" charset="-122"/>
                <a:cs typeface="Archivo" pitchFamily="34" charset="-120"/>
              </a:rPr>
              <a:t>Evaluate real work</a:t>
            </a:r>
            <a:endParaRPr lang="en-US" sz="2200" dirty="0"/>
          </a:p>
        </p:txBody>
      </p:sp>
      <p:sp>
        <p:nvSpPr>
          <p:cNvPr id="17" name="Text 14"/>
          <p:cNvSpPr/>
          <p:nvPr/>
        </p:nvSpPr>
        <p:spPr>
          <a:xfrm>
            <a:off x="8180832" y="4114800"/>
            <a:ext cx="3249168" cy="1444752"/>
          </a:xfrm>
          <a:prstGeom prst="rect">
            <a:avLst/>
          </a:prstGeom>
          <a:noFill/>
          <a:ln/>
        </p:spPr>
        <p:txBody>
          <a:bodyPr wrap="square" lIns="0" tIns="0" rIns="0" bIns="0" rtlCol="0" anchor="ctr">
            <a:normAutofit/>
          </a:bodyPr>
          <a:lstStyle/>
          <a:p>
            <a:pPr indent="0" marL="0">
              <a:buNone/>
            </a:pPr>
            <a:r>
              <a:rPr lang="en-US" sz="1600" dirty="0">
                <a:solidFill>
                  <a:srgbClr val="BBBCB4"/>
                </a:solidFill>
                <a:latin typeface="Archivo" pitchFamily="34" charset="0"/>
                <a:ea typeface="Archivo" pitchFamily="34" charset="-122"/>
                <a:cs typeface="Archivo" pitchFamily="34" charset="-120"/>
              </a:rPr>
              <a:t>Enroll a user and grant repository access on your installation. Check an exact commit and inspect its report. docs.gitgolf.app</a:t>
            </a:r>
            <a:endParaRPr lang="en-US" sz="1600" dirty="0"/>
          </a:p>
        </p:txBody>
      </p:sp>
      <p:sp>
        <p:nvSpPr>
          <p:cNvPr id="18" name="Shape 15"/>
          <p:cNvSpPr/>
          <p:nvPr/>
        </p:nvSpPr>
        <p:spPr>
          <a:xfrm>
            <a:off x="548640" y="6400800"/>
            <a:ext cx="11064240" cy="0"/>
          </a:xfrm>
          <a:prstGeom prst="line">
            <a:avLst/>
          </a:prstGeom>
          <a:noFill/>
          <a:ln w="7620">
            <a:solidFill>
              <a:srgbClr val="343430"/>
            </a:solidFill>
            <a:prstDash val="solid"/>
          </a:ln>
        </p:spPr>
      </p:sp>
      <p:sp>
        <p:nvSpPr>
          <p:cNvPr id="19" name="Text 16"/>
          <p:cNvSpPr/>
          <p:nvPr/>
        </p:nvSpPr>
        <p:spPr>
          <a:xfrm>
            <a:off x="548640" y="6510528"/>
            <a:ext cx="91440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GOLF / DEVELOPER PREVIEW / OCTOBER 2026</a:t>
            </a:r>
            <a:endParaRPr lang="en-US" sz="800" dirty="0"/>
          </a:p>
        </p:txBody>
      </p:sp>
      <p:sp>
        <p:nvSpPr>
          <p:cNvPr id="20" name="Text 17"/>
          <p:cNvSpPr/>
          <p:nvPr/>
        </p:nvSpPr>
        <p:spPr>
          <a:xfrm>
            <a:off x="10698480" y="6510528"/>
            <a:ext cx="914400" cy="164592"/>
          </a:xfrm>
          <a:prstGeom prst="rect">
            <a:avLst/>
          </a:prstGeom>
          <a:noFill/>
          <a:ln/>
        </p:spPr>
        <p:txBody>
          <a:bodyPr wrap="square" lIns="0" tIns="0" rIns="0" bIns="0" rtlCol="0" anchor="ctr">
            <a:normAutofit/>
          </a:bodyPr>
          <a:lstStyle/>
          <a:p>
            <a:pPr indent="0" marL="0">
              <a:buNone/>
            </a:pPr>
            <a:r>
              <a:rPr lang="en-US" sz="800" dirty="0">
                <a:solidFill>
                  <a:srgbClr val="AAA9A2"/>
                </a:solidFill>
                <a:latin typeface="Archivo" pitchFamily="34" charset="0"/>
                <a:ea typeface="Archivo" pitchFamily="34" charset="-122"/>
                <a:cs typeface="Archivo" pitchFamily="34" charset="-120"/>
              </a:rPr>
              <a:t>43 / 43</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chiv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Golf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Golf on Cloudflare</dc:title>
  <dc:subject>How every current Cloudflare service and integration supports Golf, from Git source to protected previews.</dc:subject>
  <dc:creator>Golf</dc:creator>
  <cp:lastModifiedBy>Golf</cp:lastModifiedBy>
  <cp:revision>1</cp:revision>
  <dcterms:created xsi:type="dcterms:W3CDTF">2026-10-14T08:53:34Z</dcterms:created>
  <dcterms:modified xsi:type="dcterms:W3CDTF">2026-10-14T08:53:34Z</dcterms:modified>
</cp:coreProperties>
</file>