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notesMasterIdLst>
    <p:notesMasterId r:id="rId3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Golf developer preview. Evidence and binding review October 14, 2026. This conceptual cover illustration is not a system diagram. Audience: Golf for platform teams.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Golf connects Git, collaboration, executable evidence, optional proposals and protected previews.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Evaluate one bounded workflow in an owned installation.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quick start: https://docs.gitgolf.app/docs/installation/ . Current image internal paths retain native directory names; component and provider are Forgejo. Never routinely delete retained volumes.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quick start: https://docs.gitgolf.app/docs/installation/ . Current image internal paths retain native directory names; component and provider are Forgejo. Never routinely delete retained volumes. This diagram shows ownership and placement. Optional services require their own configuration.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Complete guide: https://docs.gitgolf.app/docs/kubernetes/ . Chart 0.2.0 passed a fresh one-node k3d runtime proof on 2026-10-14: two API replicas, private Git and immutable source, cross-replica sessions/revocation, restart persistence, enforced network denials, external dependencies, identity refusal and retained claims. Extra API replicas do not make Forgejo/storage/database highly available. Multi-node failover, public ingress/TLS, CA rotation and full recovery remain open.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Complete guide: https://docs.gitgolf.app/docs/kubernetes/ . Chart 0.2.0 passed a fresh one-node k3d runtime proof on 2026-10-14: two API replicas, private Git and immutable source, cross-replica sessions/revocation, restart persistence, enforced network denials, external dependencies, identity refusal and retained claims. Extra API replicas do not make Forgejo/storage/database highly available. Multi-node failover, public ingress/TLS, CA rotation and full recovery remain open. This diagram shows ownership and placement. Optional services require their own configuration.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native UI is embedded in the control Worker, not the Static Assets router. Marketing/docs are independent static Workers assets. Engineering inspection on October 14 recorded version 44 at 100% traffic; this is dated evidence, not a public hosted demo. All service bindings and consumer evidence are separate.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native UI is embedded in the control Worker, not the Static Assets router. Marketing/docs are independent static Workers assets. Engineering inspection on October 14 recorded version 44 at 100% traffic; this is dated evidence, not a public hosted demo. All service bindings and consumer evidence are separate. This diagram shows ownership and placement. Optional services require their own configuration.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native UI is embedded in the control Worker, not served by the authenticated Static Assets router. Marketing and docs are independent static Workers deployments. Artifacts is canonical Git on this track; no Forgejo origin is required.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control plane is native to Cloudflare.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DLQ is deployed/configured but a real exhausted delivery is not exercised on retained installation. Native workflow compatibility is bounded to approved profiles; jobs cannot use arbitrary actions or Internet access.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DLQ is deployed/configured but a real exhausted delivery is not exercised on retained installation. Native workflow compatibility is bounded to approved profiles; jobs cannot use arbitrary actions or Internet access. See the visual field guide for the editable source.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release/attachment consumer slices have local evidence and bounded 256 KiB file limits; full hosted acceptance is separate. Managed registry provider tokens are brokered, while Golf enforces repository/job authority. Broader scanning/trust/retention policy remains open.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release/attachment consumer slices have local evidence and bounded 256 KiB file limits; full hosted acceptance is separate. Managed registry provider tokens are brokered, while Golf enforces repository/job authority. Broader scanning/trust/retention policy remains open. See the visual field guide for the editable source.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managed provider credential is account-scoped and stays inside the trusted broker. Golf supplies repository authority. Build receipts alone do not establish publication, and general image scanning/trust policy is separate acceptance.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Account or Access administration does not override repository authority. Exact-text masking does not detect transformed secrets. Changing preview policy does not yet revoke all existing nonconforming previews.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Account or Access administration does not override repository authority. Exact-text masking does not detect transformed secrets. Changing preview policy does not yet revoke all existing nonconforming previews. See the visual field guide for the editable source.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Browser Run is bound in the reviewed engineering deployment but no retained ready captures existed at review. Historical disposable proof produced a real PNG. App cookies/WebSockets, arbitrary builds/bindings and production promotion remain open.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Browser Run is bound in the reviewed engineering deployment but no retained ready captures existed at review. Historical disposable proof produced a real PNG. App cookies/WebSockets, arbitrary builds/bindings and production promotion remain open. See the visual field guide for the editable source.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Retained Clef advice and a GLM 5.3 Flash proposal succeeded. The engineering proposal profile edits calc.py only. Rate/spend enforcement is configured, not exercised; no account-wide billing cap is implied.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Retained Clef advice and a GLM 5.3 Flash proposal succeeded. The engineering proposal profile edits calc.py only. Rate/spend enforcement is configured, not exercised; no account-wide billing cap is implied. See the visual field guide for the editable source.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Email acceptance is not inbox delivery. Bounces/complaints/replies and unsubscribe lifecycle remain open. Receivers should deduplicate; an already accepted outbound effect cannot be recalled.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Email acceptance is not inbox delivery. Bounces/complaints/replies and unsubscribe lifecycle remain open. Receivers should deduplicate; an already accepted outbound effect cannot be recalled. See the visual field guide for the editable source.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Read-only inspection confirmed active Worker version 44 serving 100% at review. Provider observability enabled; logpush disabled. Cron cause is unresolved; maintenance success came through the alarm fallback.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 checks and previews are separate from broad protected merge and production delivery.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in development per the product owner. No Vectorize binding or accepted semantic-search path was found in the reviewed engineering deployment. AI Search is not implied.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Dated engineering proofs cover selected Git, test, proposal and protected-preview paths. Production readiness still needs testing.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deployment instructions and current capability limits are in the documentation. Private source checkout requires repository access. Product provisioning creates real account resources and costs. Links: https://gitgolf.app/try and https://docs.gitgolf.app/docs/getting-started/.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sv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sv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sv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sv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sv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sv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sv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sv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svg"/><Relationship Id="rId3" Type="http://schemas.openxmlformats.org/officeDocument/2006/relationships/image" Target="../media/image-9-3.png"/><Relationship Id="rId4" Type="http://schemas.openxmlformats.org/officeDocument/2006/relationships/slideLayout" Target="../slideLayouts/slideLayout1.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svg"/><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sv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sv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sv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sv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svg"/><Relationship Id="rId3" Type="http://schemas.openxmlformats.org/officeDocument/2006/relationships/image" Target="../media/image-15-3.png"/><Relationship Id="rId4" Type="http://schemas.openxmlformats.org/officeDocument/2006/relationships/slideLayout" Target="../slideLayouts/slideLayout1.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sv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sv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svg"/><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sv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svg"/><Relationship Id="rId3" Type="http://schemas.openxmlformats.org/officeDocument/2006/relationships/image" Target="../media/image-20-3.png"/><Relationship Id="rId4" Type="http://schemas.openxmlformats.org/officeDocument/2006/relationships/slideLayout" Target="../slideLayouts/slideLayout1.xml"/><Relationship Id="rId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sv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svg"/><Relationship Id="rId3" Type="http://schemas.openxmlformats.org/officeDocument/2006/relationships/image" Target="../media/image-22-3.png"/><Relationship Id="rId4" Type="http://schemas.openxmlformats.org/officeDocument/2006/relationships/slideLayout" Target="../slideLayouts/slideLayout1.xml"/><Relationship Id="rId5"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svg"/><Relationship Id="rId3" Type="http://schemas.openxmlformats.org/officeDocument/2006/relationships/slideLayout" Target="../slideLayouts/slideLayout1.xml"/><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svg"/><Relationship Id="rId3" Type="http://schemas.openxmlformats.org/officeDocument/2006/relationships/image" Target="../media/image-24-3.png"/><Relationship Id="rId4" Type="http://schemas.openxmlformats.org/officeDocument/2006/relationships/slideLayout" Target="../slideLayouts/slideLayout1.xml"/><Relationship Id="rId5"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svg"/><Relationship Id="rId3" Type="http://schemas.openxmlformats.org/officeDocument/2006/relationships/slideLayout" Target="../slideLayouts/slideLayout1.xml"/><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svg"/><Relationship Id="rId3" Type="http://schemas.openxmlformats.org/officeDocument/2006/relationships/image" Target="../media/image-26-3.png"/><Relationship Id="rId4" Type="http://schemas.openxmlformats.org/officeDocument/2006/relationships/slideLayout" Target="../slideLayouts/slideLayout1.xml"/><Relationship Id="rId5"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svg"/><Relationship Id="rId3" Type="http://schemas.openxmlformats.org/officeDocument/2006/relationships/slideLayout" Target="../slideLayouts/slideLayout1.xml"/><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svg"/><Relationship Id="rId3" Type="http://schemas.openxmlformats.org/officeDocument/2006/relationships/slideLayout" Target="../slideLayouts/slideLayout1.xml"/><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svg"/><Relationship Id="rId3" Type="http://schemas.openxmlformats.org/officeDocument/2006/relationships/slideLayout" Target="../slideLayouts/slideLayout1.xml"/><Relationship Id="rId4"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platform-cover.png">    </p:cNvPr>
          <p:cNvPicPr>
            <a:picLocks noChangeAspect="1"/>
          </p:cNvPicPr>
          <p:nvPr/>
        </p:nvPicPr>
        <p:blipFill>
          <a:blip r:embed="rId1"/>
          <a:srcRect l="0" r="0" t="21875" b="21875"/>
          <a:stretch/>
        </p:blipFill>
        <p:spPr>
          <a:xfrm>
            <a:off x="0" y="0"/>
            <a:ext cx="12192000" cy="6858000"/>
          </a:xfrm>
          <a:prstGeom prst="rect">
            <a:avLst/>
          </a:prstGeom>
        </p:spPr>
      </p:pic>
      <p:pic>
        <p:nvPicPr>
          <p:cNvPr id="3" name="Image 1" descr="/home/mj/mjcode/golf-all/golf-website/public/golf-wordmark.sv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8640" y="219456"/>
            <a:ext cx="1280160" cy="457200"/>
          </a:xfrm>
          <a:prstGeom prst="rect">
            <a:avLst/>
          </a:prstGeom>
        </p:spPr>
      </p:pic>
      <p:sp>
        <p:nvSpPr>
          <p:cNvPr id="4"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GOLF / GOLF FOR PLATFORM TEAMS</a:t>
            </a:r>
            <a:endParaRPr lang="en-US" sz="1000" dirty="0"/>
          </a:p>
        </p:txBody>
      </p:sp>
      <p:sp>
        <p:nvSpPr>
          <p:cNvPr id="5" name="Text 1"/>
          <p:cNvSpPr/>
          <p:nvPr/>
        </p:nvSpPr>
        <p:spPr>
          <a:xfrm>
            <a:off x="548640" y="1554480"/>
            <a:ext cx="6858000" cy="2103120"/>
          </a:xfrm>
          <a:prstGeom prst="rect">
            <a:avLst/>
          </a:prstGeom>
          <a:noFill/>
          <a:ln/>
        </p:spPr>
        <p:txBody>
          <a:bodyPr wrap="square" lIns="0" tIns="0" rIns="0" bIns="0" rtlCol="0" anchor="ctr">
            <a:normAutofit/>
          </a:bodyPr>
          <a:lstStyle/>
          <a:p>
            <a:pPr indent="0" marL="0">
              <a:buNone/>
            </a:pPr>
            <a:r>
              <a:rPr lang="en-US" sz="5600" b="1" dirty="0">
                <a:solidFill>
                  <a:srgbClr val="F2F2EE"/>
                </a:solidFill>
                <a:latin typeface="Archivo" pitchFamily="34" charset="0"/>
                <a:ea typeface="Archivo" pitchFamily="34" charset="-122"/>
                <a:cs typeface="Archivo" pitchFamily="34" charset="-120"/>
              </a:rPr>
              <a:t>Build deliberately. Operate with context.</a:t>
            </a:r>
            <a:endParaRPr lang="en-US" sz="5600" dirty="0"/>
          </a:p>
        </p:txBody>
      </p:sp>
      <p:sp>
        <p:nvSpPr>
          <p:cNvPr id="6" name="Text 2"/>
          <p:cNvSpPr/>
          <p:nvPr/>
        </p:nvSpPr>
        <p:spPr>
          <a:xfrm>
            <a:off x="548640" y="3749040"/>
            <a:ext cx="658368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Ownership, policy and infrastructure choice.</a:t>
            </a:r>
            <a:endParaRPr lang="en-US" sz="1600" dirty="0"/>
          </a:p>
        </p:txBody>
      </p:sp>
      <p:sp>
        <p:nvSpPr>
          <p:cNvPr id="7" name="Shape 3"/>
          <p:cNvSpPr/>
          <p:nvPr/>
        </p:nvSpPr>
        <p:spPr>
          <a:xfrm>
            <a:off x="548640" y="6400800"/>
            <a:ext cx="11064240" cy="0"/>
          </a:xfrm>
          <a:prstGeom prst="line">
            <a:avLst/>
          </a:prstGeom>
          <a:noFill/>
          <a:ln w="7620">
            <a:solidFill>
              <a:srgbClr val="343430"/>
            </a:solidFill>
            <a:prstDash val="solid"/>
          </a:ln>
        </p:spPr>
      </p:sp>
      <p:sp>
        <p:nvSpPr>
          <p:cNvPr id="8" name="Text 4"/>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9" name="Text 5"/>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1 / 29</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THE PRODUCT</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From source to software.</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Golf connects Git, collaboration, executable evidence, optional proposals and protected previews.</a:t>
            </a:r>
            <a:endParaRPr lang="en-US" sz="1600" dirty="0"/>
          </a:p>
        </p:txBody>
      </p:sp>
      <p:sp>
        <p:nvSpPr>
          <p:cNvPr id="6" name="Shape 3"/>
          <p:cNvSpPr/>
          <p:nvPr/>
        </p:nvSpPr>
        <p:spPr>
          <a:xfrm>
            <a:off x="548640" y="2926080"/>
            <a:ext cx="3614928" cy="2926080"/>
          </a:xfrm>
          <a:prstGeom prst="rect">
            <a:avLst/>
          </a:prstGeom>
          <a:solidFill>
            <a:srgbClr val="151514"/>
          </a:solidFill>
          <a:ln w="7620">
            <a:solidFill>
              <a:srgbClr val="343430"/>
            </a:solidFill>
            <a:prstDash val="solid"/>
          </a:ln>
        </p:spPr>
      </p:sp>
      <p:sp>
        <p:nvSpPr>
          <p:cNvPr id="7" name="Text 4"/>
          <p:cNvSpPr/>
          <p:nvPr/>
        </p:nvSpPr>
        <p:spPr>
          <a:xfrm>
            <a:off x="731520"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Source</a:t>
            </a:r>
            <a:endParaRPr lang="en-US" sz="2200" dirty="0"/>
          </a:p>
        </p:txBody>
      </p:sp>
      <p:sp>
        <p:nvSpPr>
          <p:cNvPr id="9" name="Text 6"/>
          <p:cNvSpPr/>
          <p:nvPr/>
        </p:nvSpPr>
        <p:spPr>
          <a:xfrm>
            <a:off x="731520"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Repositories, history, issues, PRs and human review.</a:t>
            </a:r>
            <a:endParaRPr lang="en-US" sz="1600" dirty="0"/>
          </a:p>
        </p:txBody>
      </p:sp>
      <p:sp>
        <p:nvSpPr>
          <p:cNvPr id="10" name="Shape 7"/>
          <p:cNvSpPr/>
          <p:nvPr/>
        </p:nvSpPr>
        <p:spPr>
          <a:xfrm>
            <a:off x="4273296" y="2926080"/>
            <a:ext cx="3614928" cy="2926080"/>
          </a:xfrm>
          <a:prstGeom prst="rect">
            <a:avLst/>
          </a:prstGeom>
          <a:solidFill>
            <a:srgbClr val="151514"/>
          </a:solidFill>
          <a:ln w="7620">
            <a:solidFill>
              <a:srgbClr val="343430"/>
            </a:solidFill>
            <a:prstDash val="solid"/>
          </a:ln>
        </p:spPr>
      </p:sp>
      <p:sp>
        <p:nvSpPr>
          <p:cNvPr id="11" name="Text 8"/>
          <p:cNvSpPr/>
          <p:nvPr/>
        </p:nvSpPr>
        <p:spPr>
          <a:xfrm>
            <a:off x="4456176"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4456176"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Evidence</a:t>
            </a:r>
            <a:endParaRPr lang="en-US" sz="2200" dirty="0"/>
          </a:p>
        </p:txBody>
      </p:sp>
      <p:sp>
        <p:nvSpPr>
          <p:cNvPr id="13" name="Text 10"/>
          <p:cNvSpPr/>
          <p:nvPr/>
        </p:nvSpPr>
        <p:spPr>
          <a:xfrm>
            <a:off x="4456176"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Approved exact-source tests, reports and proposals.</a:t>
            </a:r>
            <a:endParaRPr lang="en-US" sz="1600" dirty="0"/>
          </a:p>
        </p:txBody>
      </p:sp>
      <p:sp>
        <p:nvSpPr>
          <p:cNvPr id="14" name="Shape 11"/>
          <p:cNvSpPr/>
          <p:nvPr/>
        </p:nvSpPr>
        <p:spPr>
          <a:xfrm>
            <a:off x="7997952" y="2926080"/>
            <a:ext cx="3614928" cy="2926080"/>
          </a:xfrm>
          <a:prstGeom prst="rect">
            <a:avLst/>
          </a:prstGeom>
          <a:solidFill>
            <a:srgbClr val="151514"/>
          </a:solidFill>
          <a:ln w="7620">
            <a:solidFill>
              <a:srgbClr val="343430"/>
            </a:solidFill>
            <a:prstDash val="solid"/>
          </a:ln>
        </p:spPr>
      </p:sp>
      <p:sp>
        <p:nvSpPr>
          <p:cNvPr id="15" name="Text 12"/>
          <p:cNvSpPr/>
          <p:nvPr/>
        </p:nvSpPr>
        <p:spPr>
          <a:xfrm>
            <a:off x="8180832"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8180832"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Delivery</a:t>
            </a:r>
            <a:endParaRPr lang="en-US" sz="2200" dirty="0"/>
          </a:p>
        </p:txBody>
      </p:sp>
      <p:sp>
        <p:nvSpPr>
          <p:cNvPr id="17" name="Text 14"/>
          <p:cNvSpPr/>
          <p:nvPr/>
        </p:nvSpPr>
        <p:spPr>
          <a:xfrm>
            <a:off x="8180832"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Protected static and bounded Worker app previews.</a:t>
            </a:r>
            <a:endParaRPr lang="en-US" sz="1600" dirty="0"/>
          </a:p>
        </p:txBody>
      </p:sp>
      <p:sp>
        <p:nvSpPr>
          <p:cNvPr id="18" name="Shape 15"/>
          <p:cNvSpPr/>
          <p:nvPr/>
        </p:nvSpPr>
        <p:spPr>
          <a:xfrm>
            <a:off x="548640" y="6400800"/>
            <a:ext cx="11064240" cy="0"/>
          </a:xfrm>
          <a:prstGeom prst="line">
            <a:avLst/>
          </a:prstGeom>
          <a:noFill/>
          <a:ln w="7620">
            <a:solidFill>
              <a:srgbClr val="343430"/>
            </a:solidFill>
            <a:prstDash val="solid"/>
          </a:ln>
        </p:spPr>
      </p:sp>
      <p:sp>
        <p:nvSpPr>
          <p:cNvPr id="19" name="Text 16"/>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0" name="Text 17"/>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2 / 29</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PLATFORM EVALUATION</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Choose the boundaries you can operate.</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Evaluate one bounded workflow in an owned installation.</a:t>
            </a:r>
            <a:endParaRPr lang="en-US" sz="1600" dirty="0"/>
          </a:p>
        </p:txBody>
      </p:sp>
      <p:sp>
        <p:nvSpPr>
          <p:cNvPr id="6" name="Shape 3"/>
          <p:cNvSpPr/>
          <p:nvPr/>
        </p:nvSpPr>
        <p:spPr>
          <a:xfrm>
            <a:off x="548640" y="2926080"/>
            <a:ext cx="3614928" cy="2926080"/>
          </a:xfrm>
          <a:prstGeom prst="rect">
            <a:avLst/>
          </a:prstGeom>
          <a:solidFill>
            <a:srgbClr val="151514"/>
          </a:solidFill>
          <a:ln w="7620">
            <a:solidFill>
              <a:srgbClr val="343430"/>
            </a:solidFill>
            <a:prstDash val="solid"/>
          </a:ln>
        </p:spPr>
      </p:sp>
      <p:sp>
        <p:nvSpPr>
          <p:cNvPr id="7" name="Text 4"/>
          <p:cNvSpPr/>
          <p:nvPr/>
        </p:nvSpPr>
        <p:spPr>
          <a:xfrm>
            <a:off x="731520"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Placement</a:t>
            </a:r>
            <a:endParaRPr lang="en-US" sz="2200" dirty="0"/>
          </a:p>
        </p:txBody>
      </p:sp>
      <p:sp>
        <p:nvSpPr>
          <p:cNvPr id="9" name="Text 6"/>
          <p:cNvSpPr/>
          <p:nvPr/>
        </p:nvSpPr>
        <p:spPr>
          <a:xfrm>
            <a:off x="731520"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Keep the portable core on your infrastructure or adopt the native Cloudflare control plane.</a:t>
            </a:r>
            <a:endParaRPr lang="en-US" sz="1600" dirty="0"/>
          </a:p>
        </p:txBody>
      </p:sp>
      <p:sp>
        <p:nvSpPr>
          <p:cNvPr id="10" name="Shape 7"/>
          <p:cNvSpPr/>
          <p:nvPr/>
        </p:nvSpPr>
        <p:spPr>
          <a:xfrm>
            <a:off x="4273296" y="2926080"/>
            <a:ext cx="3614928" cy="2926080"/>
          </a:xfrm>
          <a:prstGeom prst="rect">
            <a:avLst/>
          </a:prstGeom>
          <a:solidFill>
            <a:srgbClr val="151514"/>
          </a:solidFill>
          <a:ln w="7620">
            <a:solidFill>
              <a:srgbClr val="343430"/>
            </a:solidFill>
            <a:prstDash val="solid"/>
          </a:ln>
        </p:spPr>
      </p:sp>
      <p:sp>
        <p:nvSpPr>
          <p:cNvPr id="11" name="Text 8"/>
          <p:cNvSpPr/>
          <p:nvPr/>
        </p:nvSpPr>
        <p:spPr>
          <a:xfrm>
            <a:off x="4456176"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4456176"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Authority</a:t>
            </a:r>
            <a:endParaRPr lang="en-US" sz="2200" dirty="0"/>
          </a:p>
        </p:txBody>
      </p:sp>
      <p:sp>
        <p:nvSpPr>
          <p:cNvPr id="13" name="Text 10"/>
          <p:cNvSpPr/>
          <p:nvPr/>
        </p:nvSpPr>
        <p:spPr>
          <a:xfrm>
            <a:off x="4456176"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Separate identity, repository grants, execution approval and preview/merge permission.</a:t>
            </a:r>
            <a:endParaRPr lang="en-US" sz="1600" dirty="0"/>
          </a:p>
        </p:txBody>
      </p:sp>
      <p:sp>
        <p:nvSpPr>
          <p:cNvPr id="14" name="Shape 11"/>
          <p:cNvSpPr/>
          <p:nvPr/>
        </p:nvSpPr>
        <p:spPr>
          <a:xfrm>
            <a:off x="7997952" y="2926080"/>
            <a:ext cx="3614928" cy="2926080"/>
          </a:xfrm>
          <a:prstGeom prst="rect">
            <a:avLst/>
          </a:prstGeom>
          <a:solidFill>
            <a:srgbClr val="151514"/>
          </a:solidFill>
          <a:ln w="7620">
            <a:solidFill>
              <a:srgbClr val="343430"/>
            </a:solidFill>
            <a:prstDash val="solid"/>
          </a:ln>
        </p:spPr>
      </p:sp>
      <p:sp>
        <p:nvSpPr>
          <p:cNvPr id="15" name="Text 12"/>
          <p:cNvSpPr/>
          <p:nvPr/>
        </p:nvSpPr>
        <p:spPr>
          <a:xfrm>
            <a:off x="8180832"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8180832"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Evidence</a:t>
            </a:r>
            <a:endParaRPr lang="en-US" sz="2200" dirty="0"/>
          </a:p>
        </p:txBody>
      </p:sp>
      <p:sp>
        <p:nvSpPr>
          <p:cNvPr id="17" name="Text 14"/>
          <p:cNvSpPr/>
          <p:nvPr/>
        </p:nvSpPr>
        <p:spPr>
          <a:xfrm>
            <a:off x="8180832"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Test revocation, uncertain outcomes, cleanup and recovery; a running demo is not a production readiness claim.</a:t>
            </a:r>
            <a:endParaRPr lang="en-US" sz="1600" dirty="0"/>
          </a:p>
        </p:txBody>
      </p:sp>
      <p:sp>
        <p:nvSpPr>
          <p:cNvPr id="18" name="Shape 15"/>
          <p:cNvSpPr/>
          <p:nvPr/>
        </p:nvSpPr>
        <p:spPr>
          <a:xfrm>
            <a:off x="548640" y="6400800"/>
            <a:ext cx="11064240" cy="0"/>
          </a:xfrm>
          <a:prstGeom prst="line">
            <a:avLst/>
          </a:prstGeom>
          <a:noFill/>
          <a:ln w="7620">
            <a:solidFill>
              <a:srgbClr val="343430"/>
            </a:solidFill>
            <a:prstDash val="solid"/>
          </a:ln>
        </p:spPr>
      </p:sp>
      <p:sp>
        <p:nvSpPr>
          <p:cNvPr id="19" name="Text 16"/>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0" name="Text 17"/>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3 / 29</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DEPLOYMENT / DOCKER</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Docker: the portable Golf stack.</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Run a complete developer core on your machine or owned Docker infrastructure.</a:t>
            </a:r>
            <a:endParaRPr lang="en-US" sz="1600" dirty="0"/>
          </a:p>
        </p:txBody>
      </p:sp>
      <p:sp>
        <p:nvSpPr>
          <p:cNvPr id="6" name="Shape 3"/>
          <p:cNvSpPr/>
          <p:nvPr/>
        </p:nvSpPr>
        <p:spPr>
          <a:xfrm>
            <a:off x="548640" y="2926080"/>
            <a:ext cx="3614928" cy="2926080"/>
          </a:xfrm>
          <a:prstGeom prst="rect">
            <a:avLst/>
          </a:prstGeom>
          <a:solidFill>
            <a:srgbClr val="151514"/>
          </a:solidFill>
          <a:ln w="7620">
            <a:solidFill>
              <a:srgbClr val="343430"/>
            </a:solidFill>
            <a:prstDash val="solid"/>
          </a:ln>
        </p:spPr>
      </p:sp>
      <p:sp>
        <p:nvSpPr>
          <p:cNvPr id="7" name="Text 4"/>
          <p:cNvSpPr/>
          <p:nvPr/>
        </p:nvSpPr>
        <p:spPr>
          <a:xfrm>
            <a:off x="731520"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What runs</a:t>
            </a:r>
            <a:endParaRPr lang="en-US" sz="2200" dirty="0"/>
          </a:p>
        </p:txBody>
      </p:sp>
      <p:sp>
        <p:nvSpPr>
          <p:cNvPr id="9" name="Text 6"/>
          <p:cNvSpPr/>
          <p:nvPr/>
        </p:nvSpPr>
        <p:spPr>
          <a:xfrm>
            <a:off x="731520"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Golf React/Go, Forgejo and independent PostgreSQL databases/roles. Private configuration and persistent volumes survive ordinary restarts.</a:t>
            </a:r>
            <a:endParaRPr lang="en-US" sz="1600" dirty="0"/>
          </a:p>
        </p:txBody>
      </p:sp>
      <p:sp>
        <p:nvSpPr>
          <p:cNvPr id="10" name="Shape 7"/>
          <p:cNvSpPr/>
          <p:nvPr/>
        </p:nvSpPr>
        <p:spPr>
          <a:xfrm>
            <a:off x="4273296" y="2926080"/>
            <a:ext cx="3614928" cy="2926080"/>
          </a:xfrm>
          <a:prstGeom prst="rect">
            <a:avLst/>
          </a:prstGeom>
          <a:solidFill>
            <a:srgbClr val="151514"/>
          </a:solidFill>
          <a:ln w="7620">
            <a:solidFill>
              <a:srgbClr val="343430"/>
            </a:solidFill>
            <a:prstDash val="solid"/>
          </a:ln>
        </p:spPr>
      </p:sp>
      <p:sp>
        <p:nvSpPr>
          <p:cNvPr id="11" name="Text 8"/>
          <p:cNvSpPr/>
          <p:nvPr/>
        </p:nvSpPr>
        <p:spPr>
          <a:xfrm>
            <a:off x="4456176"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4456176"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How to start</a:t>
            </a:r>
            <a:endParaRPr lang="en-US" sz="2200" dirty="0"/>
          </a:p>
        </p:txBody>
      </p:sp>
      <p:sp>
        <p:nvSpPr>
          <p:cNvPr id="13" name="Text 10"/>
          <p:cNvSpPr/>
          <p:nvPr/>
        </p:nvSpPr>
        <p:spPr>
          <a:xfrm>
            <a:off x="4456176"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Initialize private environment files, start Compose, check /readyz, then enroll a mapped Golf account. Optional Docker workers, agents and object storage require their own setup.</a:t>
            </a:r>
            <a:endParaRPr lang="en-US" sz="1600" dirty="0"/>
          </a:p>
        </p:txBody>
      </p:sp>
      <p:sp>
        <p:nvSpPr>
          <p:cNvPr id="14" name="Shape 11"/>
          <p:cNvSpPr/>
          <p:nvPr/>
        </p:nvSpPr>
        <p:spPr>
          <a:xfrm>
            <a:off x="7997952" y="2926080"/>
            <a:ext cx="3614928" cy="2926080"/>
          </a:xfrm>
          <a:prstGeom prst="rect">
            <a:avLst/>
          </a:prstGeom>
          <a:solidFill>
            <a:srgbClr val="151514"/>
          </a:solidFill>
          <a:ln w="7620">
            <a:solidFill>
              <a:srgbClr val="343430"/>
            </a:solidFill>
            <a:prstDash val="solid"/>
          </a:ln>
        </p:spPr>
      </p:sp>
      <p:sp>
        <p:nvSpPr>
          <p:cNvPr id="15" name="Text 12"/>
          <p:cNvSpPr/>
          <p:nvPr/>
        </p:nvSpPr>
        <p:spPr>
          <a:xfrm>
            <a:off x="8180832"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8180832"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What you own</a:t>
            </a:r>
            <a:endParaRPr lang="en-US" sz="2200" dirty="0"/>
          </a:p>
        </p:txBody>
      </p:sp>
      <p:sp>
        <p:nvSpPr>
          <p:cNvPr id="17" name="Text 14"/>
          <p:cNvSpPr/>
          <p:nvPr/>
        </p:nvSpPr>
        <p:spPr>
          <a:xfrm>
            <a:off x="8180832"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Image/version choices, HTTPS beyond loopback, secrets, data volumes and coordinated recovery. No Cloudflare or AI account is needed for core work.</a:t>
            </a:r>
            <a:endParaRPr lang="en-US" sz="1600" dirty="0"/>
          </a:p>
        </p:txBody>
      </p:sp>
      <p:sp>
        <p:nvSpPr>
          <p:cNvPr id="18" name="Shape 15"/>
          <p:cNvSpPr/>
          <p:nvPr/>
        </p:nvSpPr>
        <p:spPr>
          <a:xfrm>
            <a:off x="548640" y="6400800"/>
            <a:ext cx="11064240" cy="0"/>
          </a:xfrm>
          <a:prstGeom prst="line">
            <a:avLst/>
          </a:prstGeom>
          <a:noFill/>
          <a:ln w="7620">
            <a:solidFill>
              <a:srgbClr val="343430"/>
            </a:solidFill>
            <a:prstDash val="solid"/>
          </a:ln>
        </p:spPr>
      </p:sp>
      <p:sp>
        <p:nvSpPr>
          <p:cNvPr id="19" name="Text 16"/>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0" name="Text 17"/>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4 / 29</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DEPLOYMENT / DOCKER</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Docker: what runs, what persists.</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The portable core uses Forgejo and PostgreSQL. Execution workers are allocated separately.</a:t>
            </a:r>
            <a:endParaRPr lang="en-US" sz="1600" dirty="0"/>
          </a:p>
        </p:txBody>
      </p:sp>
      <p:pic>
        <p:nvPicPr>
          <p:cNvPr id="6" name="Image 1" descr="/tmp/golf-decks-IpuXfW/golf-docker-placement.png">    </p:cNvPr>
          <p:cNvPicPr>
            <a:picLocks noChangeAspect="1"/>
          </p:cNvPicPr>
          <p:nvPr/>
        </p:nvPicPr>
        <p:blipFill>
          <a:blip r:embed="rId3"/>
          <a:srcRect l="-115753" r="-115753" t="0" b="0"/>
          <a:stretch/>
        </p:blipFill>
        <p:spPr>
          <a:xfrm>
            <a:off x="548640" y="2770632"/>
            <a:ext cx="11064240" cy="3337560"/>
          </a:xfrm>
          <a:prstGeom prst="rect">
            <a:avLst/>
          </a:prstGeom>
        </p:spPr>
      </p:pic>
      <p:sp>
        <p:nvSpPr>
          <p:cNvPr id="7" name="Shape 3"/>
          <p:cNvSpPr/>
          <p:nvPr/>
        </p:nvSpPr>
        <p:spPr>
          <a:xfrm>
            <a:off x="548640" y="6400800"/>
            <a:ext cx="11064240" cy="0"/>
          </a:xfrm>
          <a:prstGeom prst="line">
            <a:avLst/>
          </a:prstGeom>
          <a:noFill/>
          <a:ln w="7620">
            <a:solidFill>
              <a:srgbClr val="343430"/>
            </a:solidFill>
            <a:prstDash val="solid"/>
          </a:ln>
        </p:spPr>
      </p:sp>
      <p:sp>
        <p:nvSpPr>
          <p:cNvPr id="8" name="Text 4"/>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9" name="Text 5"/>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5 / 29</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DEPLOYMENT / KUBERNETES</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Kubernetes: deploy Golf deliberately.</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Golf’s Helm chart packages the portable core and makes its operating boundaries explicit.</a:t>
            </a:r>
            <a:endParaRPr lang="en-US" sz="1600" dirty="0"/>
          </a:p>
        </p:txBody>
      </p:sp>
      <p:sp>
        <p:nvSpPr>
          <p:cNvPr id="6" name="Shape 3"/>
          <p:cNvSpPr/>
          <p:nvPr/>
        </p:nvSpPr>
        <p:spPr>
          <a:xfrm>
            <a:off x="548640" y="2926080"/>
            <a:ext cx="3614928" cy="2926080"/>
          </a:xfrm>
          <a:prstGeom prst="rect">
            <a:avLst/>
          </a:prstGeom>
          <a:solidFill>
            <a:srgbClr val="151514"/>
          </a:solidFill>
          <a:ln w="7620">
            <a:solidFill>
              <a:srgbClr val="343430"/>
            </a:solidFill>
            <a:prstDash val="solid"/>
          </a:ln>
        </p:spPr>
      </p:sp>
      <p:sp>
        <p:nvSpPr>
          <p:cNvPr id="7" name="Text 4"/>
          <p:cNvSpPr/>
          <p:nvPr/>
        </p:nvSpPr>
        <p:spPr>
          <a:xfrm>
            <a:off x="731520"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What the chart supplies</a:t>
            </a:r>
            <a:endParaRPr lang="en-US" sz="2200" dirty="0"/>
          </a:p>
        </p:txBody>
      </p:sp>
      <p:sp>
        <p:nvSpPr>
          <p:cNvPr id="9" name="Text 6"/>
          <p:cNvSpPr/>
          <p:nvPr/>
        </p:nvSpPr>
        <p:spPr>
          <a:xfrm>
            <a:off x="731520"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Golf replicas, one Forgejo writer, optional PostgreSQL, resources/probes, retained claims, non-root isolation and default-deny policies.</a:t>
            </a:r>
            <a:endParaRPr lang="en-US" sz="1600" dirty="0"/>
          </a:p>
        </p:txBody>
      </p:sp>
      <p:sp>
        <p:nvSpPr>
          <p:cNvPr id="10" name="Shape 7"/>
          <p:cNvSpPr/>
          <p:nvPr/>
        </p:nvSpPr>
        <p:spPr>
          <a:xfrm>
            <a:off x="4273296" y="2926080"/>
            <a:ext cx="3614928" cy="2926080"/>
          </a:xfrm>
          <a:prstGeom prst="rect">
            <a:avLst/>
          </a:prstGeom>
          <a:solidFill>
            <a:srgbClr val="151514"/>
          </a:solidFill>
          <a:ln w="7620">
            <a:solidFill>
              <a:srgbClr val="343430"/>
            </a:solidFill>
            <a:prstDash val="solid"/>
          </a:ln>
        </p:spPr>
      </p:sp>
      <p:sp>
        <p:nvSpPr>
          <p:cNvPr id="11" name="Text 8"/>
          <p:cNvSpPr/>
          <p:nvPr/>
        </p:nvSpPr>
        <p:spPr>
          <a:xfrm>
            <a:off x="4456176"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4456176"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How it is hardened</a:t>
            </a:r>
            <a:endParaRPr lang="en-US" sz="2200" dirty="0"/>
          </a:p>
        </p:txBody>
      </p:sp>
      <p:sp>
        <p:nvSpPr>
          <p:cNvPr id="13" name="Text 10"/>
          <p:cNvSpPr/>
          <p:nvPr/>
        </p:nvSpPr>
        <p:spPr>
          <a:xfrm>
            <a:off x="4456176"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Upgrade identity/endpoint fences, API hostname spread and multi-replica disruption budget, graceful drain, private database CA mounts and explicit DNS/egress peers.</a:t>
            </a:r>
            <a:endParaRPr lang="en-US" sz="1600" dirty="0"/>
          </a:p>
        </p:txBody>
      </p:sp>
      <p:sp>
        <p:nvSpPr>
          <p:cNvPr id="14" name="Shape 11"/>
          <p:cNvSpPr/>
          <p:nvPr/>
        </p:nvSpPr>
        <p:spPr>
          <a:xfrm>
            <a:off x="7997952" y="2926080"/>
            <a:ext cx="3614928" cy="2926080"/>
          </a:xfrm>
          <a:prstGeom prst="rect">
            <a:avLst/>
          </a:prstGeom>
          <a:solidFill>
            <a:srgbClr val="151514"/>
          </a:solidFill>
          <a:ln w="7620">
            <a:solidFill>
              <a:srgbClr val="343430"/>
            </a:solidFill>
            <a:prstDash val="solid"/>
          </a:ln>
        </p:spPr>
      </p:sp>
      <p:sp>
        <p:nvSpPr>
          <p:cNvPr id="15" name="Text 12"/>
          <p:cNvSpPr/>
          <p:nvPr/>
        </p:nvSpPr>
        <p:spPr>
          <a:xfrm>
            <a:off x="8180832"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8180832"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What you supply</a:t>
            </a:r>
            <a:endParaRPr lang="en-US" sz="2200" dirty="0"/>
          </a:p>
        </p:txBody>
      </p:sp>
      <p:sp>
        <p:nvSpPr>
          <p:cNvPr id="17" name="Text 14"/>
          <p:cNvSpPr/>
          <p:nvPr/>
        </p:nvSpPr>
        <p:spPr>
          <a:xfrm>
            <a:off x="8180832"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Built image, existing credential/certificate Secrets, enforcing CNI, storage, ingress/TLS/DNS and a tested recovery procedure. Runners and agent services remain separate.</a:t>
            </a:r>
            <a:endParaRPr lang="en-US" sz="1600" dirty="0"/>
          </a:p>
        </p:txBody>
      </p:sp>
      <p:sp>
        <p:nvSpPr>
          <p:cNvPr id="18" name="Shape 15"/>
          <p:cNvSpPr/>
          <p:nvPr/>
        </p:nvSpPr>
        <p:spPr>
          <a:xfrm>
            <a:off x="548640" y="6400800"/>
            <a:ext cx="11064240" cy="0"/>
          </a:xfrm>
          <a:prstGeom prst="line">
            <a:avLst/>
          </a:prstGeom>
          <a:noFill/>
          <a:ln w="7620">
            <a:solidFill>
              <a:srgbClr val="343430"/>
            </a:solidFill>
            <a:prstDash val="solid"/>
          </a:ln>
        </p:spPr>
      </p:sp>
      <p:sp>
        <p:nvSpPr>
          <p:cNvPr id="19" name="Text 16"/>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0" name="Text 17"/>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6 / 29</a:t>
            </a:r>
            <a:endParaRPr lang="en-US"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DEPLOYMENT / KUBERNETES</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Kubernetes: placement and ownership.</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API replicas share one forge writer and retained storage. More replicas alone do not establish HA.</a:t>
            </a:r>
            <a:endParaRPr lang="en-US" sz="1600" dirty="0"/>
          </a:p>
        </p:txBody>
      </p:sp>
      <p:pic>
        <p:nvPicPr>
          <p:cNvPr id="6" name="Image 1" descr="/tmp/golf-decks-IpuXfW/golf-kubernetes-placement.png">    </p:cNvPr>
          <p:cNvPicPr>
            <a:picLocks noChangeAspect="1"/>
          </p:cNvPicPr>
          <p:nvPr/>
        </p:nvPicPr>
        <p:blipFill>
          <a:blip r:embed="rId3"/>
          <a:srcRect l="-115753" r="-115753" t="0" b="0"/>
          <a:stretch/>
        </p:blipFill>
        <p:spPr>
          <a:xfrm>
            <a:off x="548640" y="2770632"/>
            <a:ext cx="11064240" cy="3337560"/>
          </a:xfrm>
          <a:prstGeom prst="rect">
            <a:avLst/>
          </a:prstGeom>
        </p:spPr>
      </p:pic>
      <p:sp>
        <p:nvSpPr>
          <p:cNvPr id="7" name="Shape 3"/>
          <p:cNvSpPr/>
          <p:nvPr/>
        </p:nvSpPr>
        <p:spPr>
          <a:xfrm>
            <a:off x="548640" y="6400800"/>
            <a:ext cx="11064240" cy="0"/>
          </a:xfrm>
          <a:prstGeom prst="line">
            <a:avLst/>
          </a:prstGeom>
          <a:noFill/>
          <a:ln w="7620">
            <a:solidFill>
              <a:srgbClr val="343430"/>
            </a:solidFill>
            <a:prstDash val="solid"/>
          </a:ln>
        </p:spPr>
      </p:sp>
      <p:sp>
        <p:nvSpPr>
          <p:cNvPr id="8" name="Text 4"/>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9" name="Text 5"/>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7 / 29</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DEPLOYMENT / NATIVE CLOUDFLARE</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Cloudflare: a native hosted control plane.</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Artifacts, D1 and Workers replace origin-backed forge infrastructure on this track.</a:t>
            </a:r>
            <a:endParaRPr lang="en-US" sz="1600" dirty="0"/>
          </a:p>
        </p:txBody>
      </p:sp>
      <p:sp>
        <p:nvSpPr>
          <p:cNvPr id="6" name="Shape 3"/>
          <p:cNvSpPr/>
          <p:nvPr/>
        </p:nvSpPr>
        <p:spPr>
          <a:xfrm>
            <a:off x="548640" y="2926080"/>
            <a:ext cx="3614928" cy="2926080"/>
          </a:xfrm>
          <a:prstGeom prst="rect">
            <a:avLst/>
          </a:prstGeom>
          <a:solidFill>
            <a:srgbClr val="151514"/>
          </a:solidFill>
          <a:ln w="7620">
            <a:solidFill>
              <a:srgbClr val="343430"/>
            </a:solidFill>
            <a:prstDash val="solid"/>
          </a:ln>
        </p:spPr>
      </p:sp>
      <p:sp>
        <p:nvSpPr>
          <p:cNvPr id="7" name="Text 4"/>
          <p:cNvSpPr/>
          <p:nvPr/>
        </p:nvSpPr>
        <p:spPr>
          <a:xfrm>
            <a:off x="731520"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What runs</a:t>
            </a:r>
            <a:endParaRPr lang="en-US" sz="2200" dirty="0"/>
          </a:p>
        </p:txBody>
      </p:sp>
      <p:sp>
        <p:nvSpPr>
          <p:cNvPr id="9" name="Text 6"/>
          <p:cNvSpPr/>
          <p:nvPr/>
        </p:nvSpPr>
        <p:spPr>
          <a:xfrm>
            <a:off x="731520"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Shared UI/Connect services in Workers; Artifacts canonical Git; D1 collaboration/policy; SQLite Durable Objects coordinating reads and execution.</a:t>
            </a:r>
            <a:endParaRPr lang="en-US" sz="1600" dirty="0"/>
          </a:p>
        </p:txBody>
      </p:sp>
      <p:sp>
        <p:nvSpPr>
          <p:cNvPr id="10" name="Shape 7"/>
          <p:cNvSpPr/>
          <p:nvPr/>
        </p:nvSpPr>
        <p:spPr>
          <a:xfrm>
            <a:off x="4273296" y="2926080"/>
            <a:ext cx="3614928" cy="2926080"/>
          </a:xfrm>
          <a:prstGeom prst="rect">
            <a:avLst/>
          </a:prstGeom>
          <a:solidFill>
            <a:srgbClr val="151514"/>
          </a:solidFill>
          <a:ln w="7620">
            <a:solidFill>
              <a:srgbClr val="343430"/>
            </a:solidFill>
            <a:prstDash val="solid"/>
          </a:ln>
        </p:spPr>
      </p:sp>
      <p:sp>
        <p:nvSpPr>
          <p:cNvPr id="11" name="Text 8"/>
          <p:cNvSpPr/>
          <p:nvPr/>
        </p:nvSpPr>
        <p:spPr>
          <a:xfrm>
            <a:off x="4456176"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4456176"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How the workflow grows</a:t>
            </a:r>
            <a:endParaRPr lang="en-US" sz="2200" dirty="0"/>
          </a:p>
        </p:txBody>
      </p:sp>
      <p:sp>
        <p:nvSpPr>
          <p:cNvPr id="13" name="Text 10"/>
          <p:cNvSpPr/>
          <p:nvPr/>
        </p:nvSpPr>
        <p:spPr>
          <a:xfrm>
            <a:off x="4456176"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Queues, Workflows and Containers produce evidence. Private R2, managed registry and protected Worker apps retain outputs. Optional AI, browser snapshots, email and operations add focused consumers.</a:t>
            </a:r>
            <a:endParaRPr lang="en-US" sz="1600" dirty="0"/>
          </a:p>
        </p:txBody>
      </p:sp>
      <p:sp>
        <p:nvSpPr>
          <p:cNvPr id="14" name="Shape 11"/>
          <p:cNvSpPr/>
          <p:nvPr/>
        </p:nvSpPr>
        <p:spPr>
          <a:xfrm>
            <a:off x="7997952" y="2926080"/>
            <a:ext cx="3614928" cy="2926080"/>
          </a:xfrm>
          <a:prstGeom prst="rect">
            <a:avLst/>
          </a:prstGeom>
          <a:solidFill>
            <a:srgbClr val="151514"/>
          </a:solidFill>
          <a:ln w="7620">
            <a:solidFill>
              <a:srgbClr val="343430"/>
            </a:solidFill>
            <a:prstDash val="solid"/>
          </a:ln>
        </p:spPr>
      </p:sp>
      <p:sp>
        <p:nvSpPr>
          <p:cNvPr id="15" name="Text 12"/>
          <p:cNvSpPr/>
          <p:nvPr/>
        </p:nvSpPr>
        <p:spPr>
          <a:xfrm>
            <a:off x="8180832"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8180832"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How to deploy</a:t>
            </a:r>
            <a:endParaRPr lang="en-US" sz="2200" dirty="0"/>
          </a:p>
        </p:txBody>
      </p:sp>
      <p:sp>
        <p:nvSpPr>
          <p:cNvPr id="17" name="Text 14"/>
          <p:cNvSpPr/>
          <p:nvPr/>
        </p:nvSpPr>
        <p:spPr>
          <a:xfrm>
            <a:off x="8180832"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Alchemy or the native cf recipe provisions owned resources under the selected account, Access identity, domains, images and permissions. Verify actual schema, grants, readback and cleanup.</a:t>
            </a:r>
            <a:endParaRPr lang="en-US" sz="1600" dirty="0"/>
          </a:p>
        </p:txBody>
      </p:sp>
      <p:sp>
        <p:nvSpPr>
          <p:cNvPr id="18" name="Shape 15"/>
          <p:cNvSpPr/>
          <p:nvPr/>
        </p:nvSpPr>
        <p:spPr>
          <a:xfrm>
            <a:off x="548640" y="6400800"/>
            <a:ext cx="11064240" cy="0"/>
          </a:xfrm>
          <a:prstGeom prst="line">
            <a:avLst/>
          </a:prstGeom>
          <a:noFill/>
          <a:ln w="7620">
            <a:solidFill>
              <a:srgbClr val="343430"/>
            </a:solidFill>
            <a:prstDash val="solid"/>
          </a:ln>
        </p:spPr>
      </p:sp>
      <p:sp>
        <p:nvSpPr>
          <p:cNvPr id="19" name="Text 16"/>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0" name="Text 17"/>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8 / 29</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DEPLOYMENT / CLOUDFLARE</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Cloudflare: where each part lives.</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Workers own the application, Artifacts owns Git, and D1 owns collaboration state.</a:t>
            </a:r>
            <a:endParaRPr lang="en-US" sz="1600" dirty="0"/>
          </a:p>
        </p:txBody>
      </p:sp>
      <p:pic>
        <p:nvPicPr>
          <p:cNvPr id="6" name="Image 1" descr="/tmp/golf-decks-IpuXfW/golf-cloudflare-placement.png">    </p:cNvPr>
          <p:cNvPicPr>
            <a:picLocks noChangeAspect="1"/>
          </p:cNvPicPr>
          <p:nvPr/>
        </p:nvPicPr>
        <p:blipFill>
          <a:blip r:embed="rId3"/>
          <a:srcRect l="-115753" r="-115753" t="0" b="0"/>
          <a:stretch/>
        </p:blipFill>
        <p:spPr>
          <a:xfrm>
            <a:off x="548640" y="2770632"/>
            <a:ext cx="11064240" cy="3337560"/>
          </a:xfrm>
          <a:prstGeom prst="rect">
            <a:avLst/>
          </a:prstGeom>
        </p:spPr>
      </p:pic>
      <p:sp>
        <p:nvSpPr>
          <p:cNvPr id="7" name="Shape 3"/>
          <p:cNvSpPr/>
          <p:nvPr/>
        </p:nvSpPr>
        <p:spPr>
          <a:xfrm>
            <a:off x="548640" y="6400800"/>
            <a:ext cx="11064240" cy="0"/>
          </a:xfrm>
          <a:prstGeom prst="line">
            <a:avLst/>
          </a:prstGeom>
          <a:noFill/>
          <a:ln w="7620">
            <a:solidFill>
              <a:srgbClr val="343430"/>
            </a:solidFill>
            <a:prstDash val="solid"/>
          </a:ln>
        </p:spPr>
      </p:sp>
      <p:sp>
        <p:nvSpPr>
          <p:cNvPr id="8" name="Text 4"/>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9" name="Text 5"/>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9 / 29</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NATIVE ARCHITECTURE</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A platform built from managed primitives.</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Each service has a specific role. Golf retains current authorization.</a:t>
            </a:r>
            <a:endParaRPr lang="en-US" sz="1600" dirty="0"/>
          </a:p>
        </p:txBody>
      </p:sp>
      <p:pic>
        <p:nvPicPr>
          <p:cNvPr id="6" name="Image 1" descr="/tmp/golf-decks-IpuXfW/golf-cloudflare-overview.png">    </p:cNvPr>
          <p:cNvPicPr>
            <a:picLocks noChangeAspect="1"/>
          </p:cNvPicPr>
          <p:nvPr/>
        </p:nvPicPr>
        <p:blipFill>
          <a:blip r:embed="rId3"/>
          <a:srcRect l="-115753" r="-115753" t="0" b="0"/>
          <a:stretch/>
        </p:blipFill>
        <p:spPr>
          <a:xfrm>
            <a:off x="548640" y="2770632"/>
            <a:ext cx="11064240" cy="3337560"/>
          </a:xfrm>
          <a:prstGeom prst="rect">
            <a:avLst/>
          </a:prstGeom>
        </p:spPr>
      </p:pic>
      <p:sp>
        <p:nvSpPr>
          <p:cNvPr id="7" name="Shape 3"/>
          <p:cNvSpPr/>
          <p:nvPr/>
        </p:nvSpPr>
        <p:spPr>
          <a:xfrm>
            <a:off x="548640" y="6400800"/>
            <a:ext cx="11064240" cy="0"/>
          </a:xfrm>
          <a:prstGeom prst="line">
            <a:avLst/>
          </a:prstGeom>
          <a:noFill/>
          <a:ln w="7620">
            <a:solidFill>
              <a:srgbClr val="343430"/>
            </a:solidFill>
            <a:prstDash val="solid"/>
          </a:ln>
        </p:spPr>
      </p:sp>
      <p:sp>
        <p:nvSpPr>
          <p:cNvPr id="8" name="Text 4"/>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9" name="Text 5"/>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10 / 29</a:t>
            </a:r>
            <a:endParaRPr lang="en-US"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SOURCE + COLLABORATION</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Canonical Git. Explicit authority.</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The control plane is native to Cloudflare.</a:t>
            </a:r>
            <a:endParaRPr lang="en-US" sz="1600" dirty="0"/>
          </a:p>
        </p:txBody>
      </p:sp>
      <p:sp>
        <p:nvSpPr>
          <p:cNvPr id="6" name="Shape 3"/>
          <p:cNvSpPr/>
          <p:nvPr/>
        </p:nvSpPr>
        <p:spPr>
          <a:xfrm>
            <a:off x="548640" y="2926080"/>
            <a:ext cx="5477256" cy="1444752"/>
          </a:xfrm>
          <a:prstGeom prst="rect">
            <a:avLst/>
          </a:prstGeom>
          <a:solidFill>
            <a:srgbClr val="151514"/>
          </a:solidFill>
          <a:ln w="7620">
            <a:solidFill>
              <a:srgbClr val="343430"/>
            </a:solidFill>
            <a:prstDash val="solid"/>
          </a:ln>
        </p:spPr>
      </p:sp>
      <p:sp>
        <p:nvSpPr>
          <p:cNvPr id="7" name="Text 4"/>
          <p:cNvSpPr/>
          <p:nvPr/>
        </p:nvSpPr>
        <p:spPr>
          <a:xfrm>
            <a:off x="731520" y="306324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Workers</a:t>
            </a:r>
            <a:endParaRPr lang="en-US" sz="1900" dirty="0"/>
          </a:p>
        </p:txBody>
      </p:sp>
      <p:sp>
        <p:nvSpPr>
          <p:cNvPr id="9" name="Text 6"/>
          <p:cNvSpPr/>
          <p:nvPr/>
        </p:nvSpPr>
        <p:spPr>
          <a:xfrm>
            <a:off x="731520" y="371246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Shared React UI, generated Connect APIs, Git brokerage and trusted service entrypoints.</a:t>
            </a:r>
            <a:endParaRPr lang="en-US" sz="1250" dirty="0"/>
          </a:p>
        </p:txBody>
      </p:sp>
      <p:sp>
        <p:nvSpPr>
          <p:cNvPr id="10" name="Shape 7"/>
          <p:cNvSpPr/>
          <p:nvPr/>
        </p:nvSpPr>
        <p:spPr>
          <a:xfrm>
            <a:off x="6135624" y="2926080"/>
            <a:ext cx="5477256" cy="1444752"/>
          </a:xfrm>
          <a:prstGeom prst="rect">
            <a:avLst/>
          </a:prstGeom>
          <a:solidFill>
            <a:srgbClr val="151514"/>
          </a:solidFill>
          <a:ln w="7620">
            <a:solidFill>
              <a:srgbClr val="343430"/>
            </a:solidFill>
            <a:prstDash val="solid"/>
          </a:ln>
        </p:spPr>
      </p:sp>
      <p:sp>
        <p:nvSpPr>
          <p:cNvPr id="11" name="Text 8"/>
          <p:cNvSpPr/>
          <p:nvPr/>
        </p:nvSpPr>
        <p:spPr>
          <a:xfrm>
            <a:off x="6318504" y="306324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6318504" y="331927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Artifacts</a:t>
            </a:r>
            <a:endParaRPr lang="en-US" sz="1900" dirty="0"/>
          </a:p>
        </p:txBody>
      </p:sp>
      <p:sp>
        <p:nvSpPr>
          <p:cNvPr id="13" name="Text 10"/>
          <p:cNvSpPr/>
          <p:nvPr/>
        </p:nvSpPr>
        <p:spPr>
          <a:xfrm>
            <a:off x="6318504" y="371246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Canonical Git objects and refs, source/history and independent proposal forks.</a:t>
            </a:r>
            <a:endParaRPr lang="en-US" sz="1250" dirty="0"/>
          </a:p>
        </p:txBody>
      </p:sp>
      <p:sp>
        <p:nvSpPr>
          <p:cNvPr id="14" name="Shape 11"/>
          <p:cNvSpPr/>
          <p:nvPr/>
        </p:nvSpPr>
        <p:spPr>
          <a:xfrm>
            <a:off x="548640" y="4480560"/>
            <a:ext cx="5477256" cy="1444752"/>
          </a:xfrm>
          <a:prstGeom prst="rect">
            <a:avLst/>
          </a:prstGeom>
          <a:solidFill>
            <a:srgbClr val="151514"/>
          </a:solidFill>
          <a:ln w="7620">
            <a:solidFill>
              <a:srgbClr val="343430"/>
            </a:solidFill>
            <a:prstDash val="solid"/>
          </a:ln>
        </p:spPr>
      </p:sp>
      <p:sp>
        <p:nvSpPr>
          <p:cNvPr id="15" name="Text 12"/>
          <p:cNvSpPr/>
          <p:nvPr/>
        </p:nvSpPr>
        <p:spPr>
          <a:xfrm>
            <a:off x="731520" y="461772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731520" y="487375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D1</a:t>
            </a:r>
            <a:endParaRPr lang="en-US" sz="1900" dirty="0"/>
          </a:p>
        </p:txBody>
      </p:sp>
      <p:sp>
        <p:nvSpPr>
          <p:cNvPr id="17" name="Text 14"/>
          <p:cNvSpPr/>
          <p:nvPr/>
        </p:nvSpPr>
        <p:spPr>
          <a:xfrm>
            <a:off x="731520" y="526694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Accounts, repository grants, collaboration, policy, operation receipts and job records.</a:t>
            </a:r>
            <a:endParaRPr lang="en-US" sz="1250" dirty="0"/>
          </a:p>
        </p:txBody>
      </p:sp>
      <p:sp>
        <p:nvSpPr>
          <p:cNvPr id="18" name="Shape 15"/>
          <p:cNvSpPr/>
          <p:nvPr/>
        </p:nvSpPr>
        <p:spPr>
          <a:xfrm>
            <a:off x="6135624" y="4480560"/>
            <a:ext cx="5477256" cy="1444752"/>
          </a:xfrm>
          <a:prstGeom prst="rect">
            <a:avLst/>
          </a:prstGeom>
          <a:solidFill>
            <a:srgbClr val="151514"/>
          </a:solidFill>
          <a:ln w="7620">
            <a:solidFill>
              <a:srgbClr val="343430"/>
            </a:solidFill>
            <a:prstDash val="solid"/>
          </a:ln>
        </p:spPr>
      </p:sp>
      <p:sp>
        <p:nvSpPr>
          <p:cNvPr id="19" name="Text 16"/>
          <p:cNvSpPr/>
          <p:nvPr/>
        </p:nvSpPr>
        <p:spPr>
          <a:xfrm>
            <a:off x="6318504" y="461772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04</a:t>
            </a:r>
            <a:endParaRPr lang="en-US" sz="900" dirty="0"/>
          </a:p>
        </p:txBody>
      </p:sp>
      <p:sp>
        <p:nvSpPr>
          <p:cNvPr id="20" name="Text 17"/>
          <p:cNvSpPr/>
          <p:nvPr/>
        </p:nvSpPr>
        <p:spPr>
          <a:xfrm>
            <a:off x="6318504" y="487375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Durable Objects</a:t>
            </a:r>
            <a:endParaRPr lang="en-US" sz="1900" dirty="0"/>
          </a:p>
        </p:txBody>
      </p:sp>
      <p:sp>
        <p:nvSpPr>
          <p:cNvPr id="21" name="Text 18"/>
          <p:cNvSpPr/>
          <p:nvPr/>
        </p:nvSpPr>
        <p:spPr>
          <a:xfrm>
            <a:off x="6318504" y="526694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Workspace and RepositoryReads coordination; PRTestTask and PRAgentTask execution authority.</a:t>
            </a:r>
            <a:endParaRPr lang="en-US" sz="1250" dirty="0"/>
          </a:p>
        </p:txBody>
      </p:sp>
      <p:sp>
        <p:nvSpPr>
          <p:cNvPr id="22" name="Shape 19"/>
          <p:cNvSpPr/>
          <p:nvPr/>
        </p:nvSpPr>
        <p:spPr>
          <a:xfrm>
            <a:off x="548640" y="6400800"/>
            <a:ext cx="11064240" cy="0"/>
          </a:xfrm>
          <a:prstGeom prst="line">
            <a:avLst/>
          </a:prstGeom>
          <a:noFill/>
          <a:ln w="7620">
            <a:solidFill>
              <a:srgbClr val="343430"/>
            </a:solidFill>
            <a:prstDash val="solid"/>
          </a:ln>
        </p:spPr>
      </p:sp>
      <p:sp>
        <p:nvSpPr>
          <p:cNvPr id="23" name="Text 20"/>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4" name="Text 21"/>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11 / 29</a:t>
            </a:r>
            <a:endParaRPr lang="en-US" sz="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EXECUTABLE EVIDENCE</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Durable admission. Bounded compute.</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Run a selected exact-source profile and retain what actually happened.</a:t>
            </a:r>
            <a:endParaRPr lang="en-US" sz="1600" dirty="0"/>
          </a:p>
        </p:txBody>
      </p:sp>
      <p:sp>
        <p:nvSpPr>
          <p:cNvPr id="6" name="Shape 3"/>
          <p:cNvSpPr/>
          <p:nvPr/>
        </p:nvSpPr>
        <p:spPr>
          <a:xfrm>
            <a:off x="548640" y="2926080"/>
            <a:ext cx="5477256" cy="1444752"/>
          </a:xfrm>
          <a:prstGeom prst="rect">
            <a:avLst/>
          </a:prstGeom>
          <a:solidFill>
            <a:srgbClr val="151514"/>
          </a:solidFill>
          <a:ln w="7620">
            <a:solidFill>
              <a:srgbClr val="343430"/>
            </a:solidFill>
            <a:prstDash val="solid"/>
          </a:ln>
        </p:spPr>
      </p:sp>
      <p:sp>
        <p:nvSpPr>
          <p:cNvPr id="7" name="Text 4"/>
          <p:cNvSpPr/>
          <p:nvPr/>
        </p:nvSpPr>
        <p:spPr>
          <a:xfrm>
            <a:off x="731520" y="306324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Queues + dead-letter queue</a:t>
            </a:r>
            <a:endParaRPr lang="en-US" sz="1900" dirty="0"/>
          </a:p>
        </p:txBody>
      </p:sp>
      <p:sp>
        <p:nvSpPr>
          <p:cNvPr id="9" name="Text 6"/>
          <p:cNvSpPr/>
          <p:nvPr/>
        </p:nvSpPr>
        <p:spPr>
          <a:xfrm>
            <a:off x="731520" y="371246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Buffer evidence admission; optional DLQ retains exhausted messages for deliberate recovery.</a:t>
            </a:r>
            <a:endParaRPr lang="en-US" sz="1250" dirty="0"/>
          </a:p>
        </p:txBody>
      </p:sp>
      <p:sp>
        <p:nvSpPr>
          <p:cNvPr id="10" name="Shape 7"/>
          <p:cNvSpPr/>
          <p:nvPr/>
        </p:nvSpPr>
        <p:spPr>
          <a:xfrm>
            <a:off x="6135624" y="2926080"/>
            <a:ext cx="5477256" cy="1444752"/>
          </a:xfrm>
          <a:prstGeom prst="rect">
            <a:avLst/>
          </a:prstGeom>
          <a:solidFill>
            <a:srgbClr val="151514"/>
          </a:solidFill>
          <a:ln w="7620">
            <a:solidFill>
              <a:srgbClr val="343430"/>
            </a:solidFill>
            <a:prstDash val="solid"/>
          </a:ln>
        </p:spPr>
      </p:sp>
      <p:sp>
        <p:nvSpPr>
          <p:cNvPr id="11" name="Text 8"/>
          <p:cNvSpPr/>
          <p:nvPr/>
        </p:nvSpPr>
        <p:spPr>
          <a:xfrm>
            <a:off x="6318504" y="306324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6318504" y="331927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Workflows</a:t>
            </a:r>
            <a:endParaRPr lang="en-US" sz="1900" dirty="0"/>
          </a:p>
        </p:txBody>
      </p:sp>
      <p:sp>
        <p:nvSpPr>
          <p:cNvPr id="13" name="Text 10"/>
          <p:cNvSpPr/>
          <p:nvPr/>
        </p:nvSpPr>
        <p:spPr>
          <a:xfrm>
            <a:off x="6318504" y="371246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Retain staged orchestration and outcomes; never grant repository authority.</a:t>
            </a:r>
            <a:endParaRPr lang="en-US" sz="1250" dirty="0"/>
          </a:p>
        </p:txBody>
      </p:sp>
      <p:sp>
        <p:nvSpPr>
          <p:cNvPr id="14" name="Shape 11"/>
          <p:cNvSpPr/>
          <p:nvPr/>
        </p:nvSpPr>
        <p:spPr>
          <a:xfrm>
            <a:off x="548640" y="4480560"/>
            <a:ext cx="5477256" cy="1444752"/>
          </a:xfrm>
          <a:prstGeom prst="rect">
            <a:avLst/>
          </a:prstGeom>
          <a:solidFill>
            <a:srgbClr val="151514"/>
          </a:solidFill>
          <a:ln w="7620">
            <a:solidFill>
              <a:srgbClr val="343430"/>
            </a:solidFill>
            <a:prstDash val="solid"/>
          </a:ln>
        </p:spPr>
      </p:sp>
      <p:sp>
        <p:nvSpPr>
          <p:cNvPr id="15" name="Text 12"/>
          <p:cNvSpPr/>
          <p:nvPr/>
        </p:nvSpPr>
        <p:spPr>
          <a:xfrm>
            <a:off x="731520" y="461772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731520" y="487375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Containers</a:t>
            </a:r>
            <a:endParaRPr lang="en-US" sz="1900" dirty="0"/>
          </a:p>
        </p:txBody>
      </p:sp>
      <p:sp>
        <p:nvSpPr>
          <p:cNvPr id="17" name="Text 14"/>
          <p:cNvSpPr/>
          <p:nvPr/>
        </p:nvSpPr>
        <p:spPr>
          <a:xfrm>
            <a:off x="731520" y="526694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Approved images execute checks and proposals with bounded source and network access.</a:t>
            </a:r>
            <a:endParaRPr lang="en-US" sz="1250" dirty="0"/>
          </a:p>
        </p:txBody>
      </p:sp>
      <p:sp>
        <p:nvSpPr>
          <p:cNvPr id="18" name="Shape 15"/>
          <p:cNvSpPr/>
          <p:nvPr/>
        </p:nvSpPr>
        <p:spPr>
          <a:xfrm>
            <a:off x="6135624" y="4480560"/>
            <a:ext cx="5477256" cy="1444752"/>
          </a:xfrm>
          <a:prstGeom prst="rect">
            <a:avLst/>
          </a:prstGeom>
          <a:solidFill>
            <a:srgbClr val="151514"/>
          </a:solidFill>
          <a:ln w="7620">
            <a:solidFill>
              <a:srgbClr val="343430"/>
            </a:solidFill>
            <a:prstDash val="solid"/>
          </a:ln>
        </p:spPr>
      </p:sp>
      <p:sp>
        <p:nvSpPr>
          <p:cNvPr id="19" name="Text 16"/>
          <p:cNvSpPr/>
          <p:nvPr/>
        </p:nvSpPr>
        <p:spPr>
          <a:xfrm>
            <a:off x="6318504" y="461772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04</a:t>
            </a:r>
            <a:endParaRPr lang="en-US" sz="900" dirty="0"/>
          </a:p>
        </p:txBody>
      </p:sp>
      <p:sp>
        <p:nvSpPr>
          <p:cNvPr id="20" name="Text 17"/>
          <p:cNvSpPr/>
          <p:nvPr/>
        </p:nvSpPr>
        <p:spPr>
          <a:xfrm>
            <a:off x="6318504" y="487375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Sandbox SDK file helpers</a:t>
            </a:r>
            <a:endParaRPr lang="en-US" sz="1900" dirty="0"/>
          </a:p>
        </p:txBody>
      </p:sp>
      <p:sp>
        <p:nvSpPr>
          <p:cNvPr id="21" name="Text 18"/>
          <p:cNvSpPr/>
          <p:nvPr/>
        </p:nvSpPr>
        <p:spPr>
          <a:xfrm>
            <a:off x="6318504" y="526694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File staging inside raw Containers. A separate general Sandbox runtime is not implied.</a:t>
            </a:r>
            <a:endParaRPr lang="en-US" sz="1250" dirty="0"/>
          </a:p>
        </p:txBody>
      </p:sp>
      <p:sp>
        <p:nvSpPr>
          <p:cNvPr id="22" name="Shape 19"/>
          <p:cNvSpPr/>
          <p:nvPr/>
        </p:nvSpPr>
        <p:spPr>
          <a:xfrm>
            <a:off x="548640" y="6400800"/>
            <a:ext cx="11064240" cy="0"/>
          </a:xfrm>
          <a:prstGeom prst="line">
            <a:avLst/>
          </a:prstGeom>
          <a:noFill/>
          <a:ln w="7620">
            <a:solidFill>
              <a:srgbClr val="343430"/>
            </a:solidFill>
            <a:prstDash val="solid"/>
          </a:ln>
        </p:spPr>
      </p:sp>
      <p:sp>
        <p:nvSpPr>
          <p:cNvPr id="23" name="Text 20"/>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4" name="Text 21"/>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12 / 29</a:t>
            </a:r>
            <a:endParaRPr lang="en-US" sz="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EXECUTABLE EVIDENCE / THE FLOW</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Follow one exact-source check.</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From authorized admission to retained private evidence.</a:t>
            </a:r>
            <a:endParaRPr lang="en-US" sz="1600" dirty="0"/>
          </a:p>
        </p:txBody>
      </p:sp>
      <p:pic>
        <p:nvPicPr>
          <p:cNvPr id="6" name="Image 1" descr="/tmp/golf-decks-IpuXfW/golf-execution-pipeline.png">    </p:cNvPr>
          <p:cNvPicPr>
            <a:picLocks noChangeAspect="1"/>
          </p:cNvPicPr>
          <p:nvPr/>
        </p:nvPicPr>
        <p:blipFill>
          <a:blip r:embed="rId3"/>
          <a:srcRect l="-115753" r="-115753" t="0" b="0"/>
          <a:stretch/>
        </p:blipFill>
        <p:spPr>
          <a:xfrm>
            <a:off x="548640" y="2770632"/>
            <a:ext cx="11064240" cy="3337560"/>
          </a:xfrm>
          <a:prstGeom prst="rect">
            <a:avLst/>
          </a:prstGeom>
        </p:spPr>
      </p:pic>
      <p:sp>
        <p:nvSpPr>
          <p:cNvPr id="7" name="Shape 3"/>
          <p:cNvSpPr/>
          <p:nvPr/>
        </p:nvSpPr>
        <p:spPr>
          <a:xfrm>
            <a:off x="548640" y="6400800"/>
            <a:ext cx="11064240" cy="0"/>
          </a:xfrm>
          <a:prstGeom prst="line">
            <a:avLst/>
          </a:prstGeom>
          <a:noFill/>
          <a:ln w="7620">
            <a:solidFill>
              <a:srgbClr val="343430"/>
            </a:solidFill>
            <a:prstDash val="solid"/>
          </a:ln>
        </p:spPr>
      </p:sp>
      <p:sp>
        <p:nvSpPr>
          <p:cNvPr id="8" name="Text 4"/>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9" name="Text 5"/>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13 / 29</a:t>
            </a:r>
            <a:endParaRPr lang="en-US" sz="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STORAGE + DISTRIBUTION</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Keep the source. Keep the proof.</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Use different storage for different responsibilities.</a:t>
            </a:r>
            <a:endParaRPr lang="en-US" sz="1600" dirty="0"/>
          </a:p>
        </p:txBody>
      </p:sp>
      <p:sp>
        <p:nvSpPr>
          <p:cNvPr id="6" name="Shape 3"/>
          <p:cNvSpPr/>
          <p:nvPr/>
        </p:nvSpPr>
        <p:spPr>
          <a:xfrm>
            <a:off x="548640" y="2926080"/>
            <a:ext cx="5477256" cy="1444752"/>
          </a:xfrm>
          <a:prstGeom prst="rect">
            <a:avLst/>
          </a:prstGeom>
          <a:solidFill>
            <a:srgbClr val="151514"/>
          </a:solidFill>
          <a:ln w="7620">
            <a:solidFill>
              <a:srgbClr val="343430"/>
            </a:solidFill>
            <a:prstDash val="solid"/>
          </a:ln>
        </p:spPr>
      </p:sp>
      <p:sp>
        <p:nvSpPr>
          <p:cNvPr id="7" name="Text 4"/>
          <p:cNvSpPr/>
          <p:nvPr/>
        </p:nvSpPr>
        <p:spPr>
          <a:xfrm>
            <a:off x="731520" y="306324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Artifacts</a:t>
            </a:r>
            <a:endParaRPr lang="en-US" sz="1900" dirty="0"/>
          </a:p>
        </p:txBody>
      </p:sp>
      <p:sp>
        <p:nvSpPr>
          <p:cNvPr id="9" name="Text 6"/>
          <p:cNvSpPr/>
          <p:nvPr/>
        </p:nvSpPr>
        <p:spPr>
          <a:xfrm>
            <a:off x="731520" y="371246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Git history and proposal forks, with current reader/writer checks.</a:t>
            </a:r>
            <a:endParaRPr lang="en-US" sz="1250" dirty="0"/>
          </a:p>
        </p:txBody>
      </p:sp>
      <p:sp>
        <p:nvSpPr>
          <p:cNvPr id="10" name="Shape 7"/>
          <p:cNvSpPr/>
          <p:nvPr/>
        </p:nvSpPr>
        <p:spPr>
          <a:xfrm>
            <a:off x="6135624" y="2926080"/>
            <a:ext cx="5477256" cy="1444752"/>
          </a:xfrm>
          <a:prstGeom prst="rect">
            <a:avLst/>
          </a:prstGeom>
          <a:solidFill>
            <a:srgbClr val="151514"/>
          </a:solidFill>
          <a:ln w="7620">
            <a:solidFill>
              <a:srgbClr val="343430"/>
            </a:solidFill>
            <a:prstDash val="solid"/>
          </a:ln>
        </p:spPr>
      </p:sp>
      <p:sp>
        <p:nvSpPr>
          <p:cNvPr id="11" name="Text 8"/>
          <p:cNvSpPr/>
          <p:nvPr/>
        </p:nvSpPr>
        <p:spPr>
          <a:xfrm>
            <a:off x="6318504" y="306324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6318504" y="331927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Private R2</a:t>
            </a:r>
            <a:endParaRPr lang="en-US" sz="1900" dirty="0"/>
          </a:p>
        </p:txBody>
      </p:sp>
      <p:sp>
        <p:nvSpPr>
          <p:cNvPr id="13" name="Text 10"/>
          <p:cNvSpPr/>
          <p:nvPr/>
        </p:nvSpPr>
        <p:spPr>
          <a:xfrm>
            <a:off x="6318504" y="371246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Reports, agent context, preview bundles, release assets and discussion attachments.</a:t>
            </a:r>
            <a:endParaRPr lang="en-US" sz="1250" dirty="0"/>
          </a:p>
        </p:txBody>
      </p:sp>
      <p:sp>
        <p:nvSpPr>
          <p:cNvPr id="14" name="Shape 11"/>
          <p:cNvSpPr/>
          <p:nvPr/>
        </p:nvSpPr>
        <p:spPr>
          <a:xfrm>
            <a:off x="548640" y="4480560"/>
            <a:ext cx="5477256" cy="1444752"/>
          </a:xfrm>
          <a:prstGeom prst="rect">
            <a:avLst/>
          </a:prstGeom>
          <a:solidFill>
            <a:srgbClr val="151514"/>
          </a:solidFill>
          <a:ln w="7620">
            <a:solidFill>
              <a:srgbClr val="343430"/>
            </a:solidFill>
            <a:prstDash val="solid"/>
          </a:ln>
        </p:spPr>
      </p:sp>
      <p:sp>
        <p:nvSpPr>
          <p:cNvPr id="15" name="Text 12"/>
          <p:cNvSpPr/>
          <p:nvPr/>
        </p:nvSpPr>
        <p:spPr>
          <a:xfrm>
            <a:off x="731520" y="461772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731520" y="487375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Managed image registry</a:t>
            </a:r>
            <a:endParaRPr lang="en-US" sz="1900" dirty="0"/>
          </a:p>
        </p:txBody>
      </p:sp>
      <p:sp>
        <p:nvSpPr>
          <p:cNvPr id="17" name="Text 14"/>
          <p:cNvSpPr/>
          <p:nvPr/>
        </p:nvSpPr>
        <p:spPr>
          <a:xfrm>
            <a:off x="731520" y="526694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Approved execution images and CI publication on registry.cloudflare.com; Golf retains digest receipts.</a:t>
            </a:r>
            <a:endParaRPr lang="en-US" sz="1250" dirty="0"/>
          </a:p>
        </p:txBody>
      </p:sp>
      <p:sp>
        <p:nvSpPr>
          <p:cNvPr id="18" name="Shape 15"/>
          <p:cNvSpPr/>
          <p:nvPr/>
        </p:nvSpPr>
        <p:spPr>
          <a:xfrm>
            <a:off x="6135624" y="4480560"/>
            <a:ext cx="5477256" cy="1444752"/>
          </a:xfrm>
          <a:prstGeom prst="rect">
            <a:avLst/>
          </a:prstGeom>
          <a:solidFill>
            <a:srgbClr val="151514"/>
          </a:solidFill>
          <a:ln w="7620">
            <a:solidFill>
              <a:srgbClr val="343430"/>
            </a:solidFill>
            <a:prstDash val="solid"/>
          </a:ln>
        </p:spPr>
      </p:sp>
      <p:sp>
        <p:nvSpPr>
          <p:cNvPr id="19" name="Text 16"/>
          <p:cNvSpPr/>
          <p:nvPr/>
        </p:nvSpPr>
        <p:spPr>
          <a:xfrm>
            <a:off x="6318504" y="461772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04</a:t>
            </a:r>
            <a:endParaRPr lang="en-US" sz="900" dirty="0"/>
          </a:p>
        </p:txBody>
      </p:sp>
      <p:sp>
        <p:nvSpPr>
          <p:cNvPr id="20" name="Text 17"/>
          <p:cNvSpPr/>
          <p:nvPr/>
        </p:nvSpPr>
        <p:spPr>
          <a:xfrm>
            <a:off x="6318504" y="487375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Secrets Store</a:t>
            </a:r>
            <a:endParaRPr lang="en-US" sz="1900" dirty="0"/>
          </a:p>
        </p:txBody>
      </p:sp>
      <p:sp>
        <p:nvSpPr>
          <p:cNvPr id="21" name="Text 18"/>
          <p:cNvSpPr/>
          <p:nvPr/>
        </p:nvSpPr>
        <p:spPr>
          <a:xfrm>
            <a:off x="6318504" y="526694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Broker authority, signing material and encryption keys; never browser-held provider secrets.</a:t>
            </a:r>
            <a:endParaRPr lang="en-US" sz="1250" dirty="0"/>
          </a:p>
        </p:txBody>
      </p:sp>
      <p:sp>
        <p:nvSpPr>
          <p:cNvPr id="22" name="Shape 19"/>
          <p:cNvSpPr/>
          <p:nvPr/>
        </p:nvSpPr>
        <p:spPr>
          <a:xfrm>
            <a:off x="548640" y="6400800"/>
            <a:ext cx="11064240" cy="0"/>
          </a:xfrm>
          <a:prstGeom prst="line">
            <a:avLst/>
          </a:prstGeom>
          <a:noFill/>
          <a:ln w="7620">
            <a:solidFill>
              <a:srgbClr val="343430"/>
            </a:solidFill>
            <a:prstDash val="solid"/>
          </a:ln>
        </p:spPr>
      </p:sp>
      <p:sp>
        <p:nvSpPr>
          <p:cNvPr id="23" name="Text 20"/>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4" name="Text 21"/>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14 / 29</a:t>
            </a:r>
            <a:endParaRPr lang="en-US" sz="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STORAGE + DISTRIBUTION / THE FLOW</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Source, state and outputs.</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Give each kind of data the right home.</a:t>
            </a:r>
            <a:endParaRPr lang="en-US" sz="1600" dirty="0"/>
          </a:p>
        </p:txBody>
      </p:sp>
      <p:pic>
        <p:nvPicPr>
          <p:cNvPr id="6" name="Image 1" descr="/tmp/golf-decks-IpuXfW/golf-source-storage.png">    </p:cNvPr>
          <p:cNvPicPr>
            <a:picLocks noChangeAspect="1"/>
          </p:cNvPicPr>
          <p:nvPr/>
        </p:nvPicPr>
        <p:blipFill>
          <a:blip r:embed="rId3"/>
          <a:srcRect l="-115753" r="-115753" t="0" b="0"/>
          <a:stretch/>
        </p:blipFill>
        <p:spPr>
          <a:xfrm>
            <a:off x="548640" y="2770632"/>
            <a:ext cx="11064240" cy="3337560"/>
          </a:xfrm>
          <a:prstGeom prst="rect">
            <a:avLst/>
          </a:prstGeom>
        </p:spPr>
      </p:pic>
      <p:sp>
        <p:nvSpPr>
          <p:cNvPr id="7" name="Shape 3"/>
          <p:cNvSpPr/>
          <p:nvPr/>
        </p:nvSpPr>
        <p:spPr>
          <a:xfrm>
            <a:off x="548640" y="6400800"/>
            <a:ext cx="11064240" cy="0"/>
          </a:xfrm>
          <a:prstGeom prst="line">
            <a:avLst/>
          </a:prstGeom>
          <a:noFill/>
          <a:ln w="7620">
            <a:solidFill>
              <a:srgbClr val="343430"/>
            </a:solidFill>
            <a:prstDash val="solid"/>
          </a:ln>
        </p:spPr>
      </p:sp>
      <p:sp>
        <p:nvSpPr>
          <p:cNvPr id="8" name="Text 4"/>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9" name="Text 5"/>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15 / 29</a:t>
            </a:r>
            <a:endParaRPr lang="en-US" sz="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MANAGED IMAGE REGISTRY</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Images tied to the job that produced them.</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Cloudflare hosts the images. Golf controls the authorized publication path.</a:t>
            </a:r>
            <a:endParaRPr lang="en-US" sz="1600" dirty="0"/>
          </a:p>
        </p:txBody>
      </p:sp>
      <p:sp>
        <p:nvSpPr>
          <p:cNvPr id="6" name="Shape 3"/>
          <p:cNvSpPr/>
          <p:nvPr/>
        </p:nvSpPr>
        <p:spPr>
          <a:xfrm>
            <a:off x="548640" y="2926080"/>
            <a:ext cx="3614928" cy="2926080"/>
          </a:xfrm>
          <a:prstGeom prst="rect">
            <a:avLst/>
          </a:prstGeom>
          <a:solidFill>
            <a:srgbClr val="151514"/>
          </a:solidFill>
          <a:ln w="7620">
            <a:solidFill>
              <a:srgbClr val="343430"/>
            </a:solidFill>
            <a:prstDash val="solid"/>
          </a:ln>
        </p:spPr>
      </p:sp>
      <p:sp>
        <p:nvSpPr>
          <p:cNvPr id="7" name="Text 4"/>
          <p:cNvSpPr/>
          <p:nvPr/>
        </p:nvSpPr>
        <p:spPr>
          <a:xfrm>
            <a:off x="731520"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Approved execution</a:t>
            </a:r>
            <a:endParaRPr lang="en-US" sz="2200" dirty="0"/>
          </a:p>
        </p:txBody>
      </p:sp>
      <p:sp>
        <p:nvSpPr>
          <p:cNvPr id="9" name="Text 6"/>
          <p:cNvSpPr/>
          <p:nvPr/>
        </p:nvSpPr>
        <p:spPr>
          <a:xfrm>
            <a:off x="731520"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Deploy the pinned, approved runner image; exact digest is part of the evidence.</a:t>
            </a:r>
            <a:endParaRPr lang="en-US" sz="1600" dirty="0"/>
          </a:p>
        </p:txBody>
      </p:sp>
      <p:sp>
        <p:nvSpPr>
          <p:cNvPr id="10" name="Shape 7"/>
          <p:cNvSpPr/>
          <p:nvPr/>
        </p:nvSpPr>
        <p:spPr>
          <a:xfrm>
            <a:off x="4273296" y="2926080"/>
            <a:ext cx="3614928" cy="2926080"/>
          </a:xfrm>
          <a:prstGeom prst="rect">
            <a:avLst/>
          </a:prstGeom>
          <a:solidFill>
            <a:srgbClr val="151514"/>
          </a:solidFill>
          <a:ln w="7620">
            <a:solidFill>
              <a:srgbClr val="343430"/>
            </a:solidFill>
            <a:prstDash val="solid"/>
          </a:ln>
        </p:spPr>
      </p:sp>
      <p:sp>
        <p:nvSpPr>
          <p:cNvPr id="11" name="Text 8"/>
          <p:cNvSpPr/>
          <p:nvPr/>
        </p:nvSpPr>
        <p:spPr>
          <a:xfrm>
            <a:off x="4456176"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4456176"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CI image publication</a:t>
            </a:r>
            <a:endParaRPr lang="en-US" sz="2200" dirty="0"/>
          </a:p>
        </p:txBody>
      </p:sp>
      <p:sp>
        <p:nvSpPr>
          <p:cNvPr id="13" name="Text 10"/>
          <p:cNvSpPr/>
          <p:nvPr/>
        </p:nvSpPr>
        <p:spPr>
          <a:xfrm>
            <a:off x="4456176"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Successful authorized jobs publish under scoped Golf repository/job decisions.</a:t>
            </a:r>
            <a:endParaRPr lang="en-US" sz="1600" dirty="0"/>
          </a:p>
        </p:txBody>
      </p:sp>
      <p:sp>
        <p:nvSpPr>
          <p:cNvPr id="14" name="Shape 11"/>
          <p:cNvSpPr/>
          <p:nvPr/>
        </p:nvSpPr>
        <p:spPr>
          <a:xfrm>
            <a:off x="7997952" y="2926080"/>
            <a:ext cx="3614928" cy="2926080"/>
          </a:xfrm>
          <a:prstGeom prst="rect">
            <a:avLst/>
          </a:prstGeom>
          <a:solidFill>
            <a:srgbClr val="151514"/>
          </a:solidFill>
          <a:ln w="7620">
            <a:solidFill>
              <a:srgbClr val="343430"/>
            </a:solidFill>
            <a:prstDash val="solid"/>
          </a:ln>
        </p:spPr>
      </p:sp>
      <p:sp>
        <p:nvSpPr>
          <p:cNvPr id="15" name="Text 12"/>
          <p:cNvSpPr/>
          <p:nvPr/>
        </p:nvSpPr>
        <p:spPr>
          <a:xfrm>
            <a:off x="8180832"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8180832"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Inventory and receipts</a:t>
            </a:r>
            <a:endParaRPr lang="en-US" sz="2200" dirty="0"/>
          </a:p>
        </p:txBody>
      </p:sp>
      <p:sp>
        <p:nvSpPr>
          <p:cNvPr id="17" name="Text 14"/>
          <p:cNvSpPr/>
          <p:nvPr/>
        </p:nvSpPr>
        <p:spPr>
          <a:xfrm>
            <a:off x="8180832"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Retain image identities and digest verification without exposing provider credentials.</a:t>
            </a:r>
            <a:endParaRPr lang="en-US" sz="1600" dirty="0"/>
          </a:p>
        </p:txBody>
      </p:sp>
      <p:sp>
        <p:nvSpPr>
          <p:cNvPr id="18" name="Shape 15"/>
          <p:cNvSpPr/>
          <p:nvPr/>
        </p:nvSpPr>
        <p:spPr>
          <a:xfrm>
            <a:off x="548640" y="6400800"/>
            <a:ext cx="11064240" cy="0"/>
          </a:xfrm>
          <a:prstGeom prst="line">
            <a:avLst/>
          </a:prstGeom>
          <a:noFill/>
          <a:ln w="7620">
            <a:solidFill>
              <a:srgbClr val="343430"/>
            </a:solidFill>
            <a:prstDash val="solid"/>
          </a:ln>
        </p:spPr>
      </p:sp>
      <p:sp>
        <p:nvSpPr>
          <p:cNvPr id="19" name="Text 16"/>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0" name="Text 17"/>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16 / 29</a:t>
            </a:r>
            <a:endParaRPr lang="en-US" sz="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IDENTITY + DOMAINS + POLICY</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Identity is the start of permission.</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Access, Golf authority and deployment policy work together.</a:t>
            </a:r>
            <a:endParaRPr lang="en-US" sz="1600" dirty="0"/>
          </a:p>
        </p:txBody>
      </p:sp>
      <p:sp>
        <p:nvSpPr>
          <p:cNvPr id="6" name="Shape 3"/>
          <p:cNvSpPr/>
          <p:nvPr/>
        </p:nvSpPr>
        <p:spPr>
          <a:xfrm>
            <a:off x="548640" y="2926080"/>
            <a:ext cx="5477256" cy="1444752"/>
          </a:xfrm>
          <a:prstGeom prst="rect">
            <a:avLst/>
          </a:prstGeom>
          <a:solidFill>
            <a:srgbClr val="151514"/>
          </a:solidFill>
          <a:ln w="7620">
            <a:solidFill>
              <a:srgbClr val="343430"/>
            </a:solidFill>
            <a:prstDash val="solid"/>
          </a:ln>
        </p:spPr>
      </p:sp>
      <p:sp>
        <p:nvSpPr>
          <p:cNvPr id="7" name="Text 4"/>
          <p:cNvSpPr/>
          <p:nvPr/>
        </p:nvSpPr>
        <p:spPr>
          <a:xfrm>
            <a:off x="731520" y="306324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Access / Zero Trust</a:t>
            </a:r>
            <a:endParaRPr lang="en-US" sz="1900" dirty="0"/>
          </a:p>
        </p:txBody>
      </p:sp>
      <p:sp>
        <p:nvSpPr>
          <p:cNvPr id="9" name="Text 6"/>
          <p:cNvSpPr/>
          <p:nvPr/>
        </p:nvSpPr>
        <p:spPr>
          <a:xfrm>
            <a:off x="731520" y="371246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Separate human OTP and machine service admission; Golf requires an enrolled account and current grants.</a:t>
            </a:r>
            <a:endParaRPr lang="en-US" sz="1250" dirty="0"/>
          </a:p>
        </p:txBody>
      </p:sp>
      <p:sp>
        <p:nvSpPr>
          <p:cNvPr id="10" name="Shape 7"/>
          <p:cNvSpPr/>
          <p:nvPr/>
        </p:nvSpPr>
        <p:spPr>
          <a:xfrm>
            <a:off x="6135624" y="2926080"/>
            <a:ext cx="5477256" cy="1444752"/>
          </a:xfrm>
          <a:prstGeom prst="rect">
            <a:avLst/>
          </a:prstGeom>
          <a:solidFill>
            <a:srgbClr val="151514"/>
          </a:solidFill>
          <a:ln w="7620">
            <a:solidFill>
              <a:srgbClr val="343430"/>
            </a:solidFill>
            <a:prstDash val="solid"/>
          </a:ln>
        </p:spPr>
      </p:sp>
      <p:sp>
        <p:nvSpPr>
          <p:cNvPr id="11" name="Text 8"/>
          <p:cNvSpPr/>
          <p:nvPr/>
        </p:nvSpPr>
        <p:spPr>
          <a:xfrm>
            <a:off x="6318504" y="306324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6318504" y="331927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DNS, custom domains + TLS</a:t>
            </a:r>
            <a:endParaRPr lang="en-US" sz="1900" dirty="0"/>
          </a:p>
        </p:txBody>
      </p:sp>
      <p:sp>
        <p:nvSpPr>
          <p:cNvPr id="13" name="Text 10"/>
          <p:cNvSpPr/>
          <p:nvPr/>
        </p:nvSpPr>
        <p:spPr>
          <a:xfrm>
            <a:off x="6318504" y="371246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Owned-zone control/preview hostnames and email sender records. Protection covers approved endpoints.</a:t>
            </a:r>
            <a:endParaRPr lang="en-US" sz="1250" dirty="0"/>
          </a:p>
        </p:txBody>
      </p:sp>
      <p:sp>
        <p:nvSpPr>
          <p:cNvPr id="14" name="Shape 11"/>
          <p:cNvSpPr/>
          <p:nvPr/>
        </p:nvSpPr>
        <p:spPr>
          <a:xfrm>
            <a:off x="548640" y="4480560"/>
            <a:ext cx="5477256" cy="1444752"/>
          </a:xfrm>
          <a:prstGeom prst="rect">
            <a:avLst/>
          </a:prstGeom>
          <a:solidFill>
            <a:srgbClr val="151514"/>
          </a:solidFill>
          <a:ln w="7620">
            <a:solidFill>
              <a:srgbClr val="343430"/>
            </a:solidFill>
            <a:prstDash val="solid"/>
          </a:ln>
        </p:spPr>
      </p:sp>
      <p:sp>
        <p:nvSpPr>
          <p:cNvPr id="15" name="Text 12"/>
          <p:cNvSpPr/>
          <p:nvPr/>
        </p:nvSpPr>
        <p:spPr>
          <a:xfrm>
            <a:off x="731520" y="461772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731520" y="487375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Secrets + environment policy</a:t>
            </a:r>
            <a:endParaRPr lang="en-US" sz="1900" dirty="0"/>
          </a:p>
        </p:txBody>
      </p:sp>
      <p:sp>
        <p:nvSpPr>
          <p:cNvPr id="17" name="Text 14"/>
          <p:cNvSpPr/>
          <p:nvPr/>
        </p:nvSpPr>
        <p:spPr>
          <a:xfrm>
            <a:off x="731520" y="526694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Encrypt repository values; approve exact-commit PR workflow release. Restrict preview branch, lifetime and concurrency.</a:t>
            </a:r>
            <a:endParaRPr lang="en-US" sz="1250" dirty="0"/>
          </a:p>
        </p:txBody>
      </p:sp>
      <p:sp>
        <p:nvSpPr>
          <p:cNvPr id="18" name="Shape 15"/>
          <p:cNvSpPr/>
          <p:nvPr/>
        </p:nvSpPr>
        <p:spPr>
          <a:xfrm>
            <a:off x="6135624" y="4480560"/>
            <a:ext cx="5477256" cy="1444752"/>
          </a:xfrm>
          <a:prstGeom prst="rect">
            <a:avLst/>
          </a:prstGeom>
          <a:solidFill>
            <a:srgbClr val="151514"/>
          </a:solidFill>
          <a:ln w="7620">
            <a:solidFill>
              <a:srgbClr val="343430"/>
            </a:solidFill>
            <a:prstDash val="solid"/>
          </a:ln>
        </p:spPr>
      </p:sp>
      <p:sp>
        <p:nvSpPr>
          <p:cNvPr id="19" name="Text 16"/>
          <p:cNvSpPr/>
          <p:nvPr/>
        </p:nvSpPr>
        <p:spPr>
          <a:xfrm>
            <a:off x="6318504" y="461772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04</a:t>
            </a:r>
            <a:endParaRPr lang="en-US" sz="900" dirty="0"/>
          </a:p>
        </p:txBody>
      </p:sp>
      <p:sp>
        <p:nvSpPr>
          <p:cNvPr id="20" name="Text 17"/>
          <p:cNvSpPr/>
          <p:nvPr/>
        </p:nvSpPr>
        <p:spPr>
          <a:xfrm>
            <a:off x="6318504" y="487375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Workers rate limiting</a:t>
            </a:r>
            <a:endParaRPr lang="en-US" sz="1900" dirty="0"/>
          </a:p>
        </p:txBody>
      </p:sp>
      <p:sp>
        <p:nvSpPr>
          <p:cNvPr id="21" name="Text 18"/>
          <p:cNvSpPr/>
          <p:nvPr/>
        </p:nvSpPr>
        <p:spPr>
          <a:xfrm>
            <a:off x="6318504" y="526694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Approximate anonymous read/clone throttling by network and location. Errors fail open; not a global quota.</a:t>
            </a:r>
            <a:endParaRPr lang="en-US" sz="1250" dirty="0"/>
          </a:p>
        </p:txBody>
      </p:sp>
      <p:sp>
        <p:nvSpPr>
          <p:cNvPr id="22" name="Shape 19"/>
          <p:cNvSpPr/>
          <p:nvPr/>
        </p:nvSpPr>
        <p:spPr>
          <a:xfrm>
            <a:off x="548640" y="6400800"/>
            <a:ext cx="11064240" cy="0"/>
          </a:xfrm>
          <a:prstGeom prst="line">
            <a:avLst/>
          </a:prstGeom>
          <a:noFill/>
          <a:ln w="7620">
            <a:solidFill>
              <a:srgbClr val="343430"/>
            </a:solidFill>
            <a:prstDash val="solid"/>
          </a:ln>
        </p:spPr>
      </p:sp>
      <p:sp>
        <p:nvSpPr>
          <p:cNvPr id="23" name="Text 20"/>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4" name="Text 21"/>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17 / 29</a:t>
            </a:r>
            <a:endParaRPr lang="en-US" sz="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IDENTITY + DOMAINS + POLICY / THE FLOW</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From identity to permission.</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Release secrets only to the approved exact-commit workflow.</a:t>
            </a:r>
            <a:endParaRPr lang="en-US" sz="1600" dirty="0"/>
          </a:p>
        </p:txBody>
      </p:sp>
      <p:pic>
        <p:nvPicPr>
          <p:cNvPr id="6" name="Image 1" descr="/tmp/golf-decks-IpuXfW/golf-identity-secrets.png">    </p:cNvPr>
          <p:cNvPicPr>
            <a:picLocks noChangeAspect="1"/>
          </p:cNvPicPr>
          <p:nvPr/>
        </p:nvPicPr>
        <p:blipFill>
          <a:blip r:embed="rId3"/>
          <a:srcRect l="-115753" r="-115753" t="0" b="0"/>
          <a:stretch/>
        </p:blipFill>
        <p:spPr>
          <a:xfrm>
            <a:off x="548640" y="2770632"/>
            <a:ext cx="11064240" cy="3337560"/>
          </a:xfrm>
          <a:prstGeom prst="rect">
            <a:avLst/>
          </a:prstGeom>
        </p:spPr>
      </p:pic>
      <p:sp>
        <p:nvSpPr>
          <p:cNvPr id="7" name="Shape 3"/>
          <p:cNvSpPr/>
          <p:nvPr/>
        </p:nvSpPr>
        <p:spPr>
          <a:xfrm>
            <a:off x="548640" y="6400800"/>
            <a:ext cx="11064240" cy="0"/>
          </a:xfrm>
          <a:prstGeom prst="line">
            <a:avLst/>
          </a:prstGeom>
          <a:noFill/>
          <a:ln w="7620">
            <a:solidFill>
              <a:srgbClr val="343430"/>
            </a:solidFill>
            <a:prstDash val="solid"/>
          </a:ln>
        </p:spPr>
      </p:sp>
      <p:sp>
        <p:nvSpPr>
          <p:cNvPr id="8" name="Text 4"/>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9" name="Text 5"/>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18 / 29</a:t>
            </a:r>
            <a:endParaRPr lang="en-US" sz="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PROTECTED DELIVERY</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Review a running change.</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Temporary, source-bound previews keep production separate.</a:t>
            </a:r>
            <a:endParaRPr lang="en-US" sz="1600" dirty="0"/>
          </a:p>
        </p:txBody>
      </p:sp>
      <p:sp>
        <p:nvSpPr>
          <p:cNvPr id="6" name="Shape 3"/>
          <p:cNvSpPr/>
          <p:nvPr/>
        </p:nvSpPr>
        <p:spPr>
          <a:xfrm>
            <a:off x="548640" y="2926080"/>
            <a:ext cx="5477256" cy="1444752"/>
          </a:xfrm>
          <a:prstGeom prst="rect">
            <a:avLst/>
          </a:prstGeom>
          <a:solidFill>
            <a:srgbClr val="151514"/>
          </a:solidFill>
          <a:ln w="7620">
            <a:solidFill>
              <a:srgbClr val="343430"/>
            </a:solidFill>
            <a:prstDash val="solid"/>
          </a:ln>
        </p:spPr>
      </p:sp>
      <p:sp>
        <p:nvSpPr>
          <p:cNvPr id="7" name="Text 4"/>
          <p:cNvSpPr/>
          <p:nvPr/>
        </p:nvSpPr>
        <p:spPr>
          <a:xfrm>
            <a:off x="731520" y="306324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Preview Worker + R2</a:t>
            </a:r>
            <a:endParaRPr lang="en-US" sz="1900" dirty="0"/>
          </a:p>
        </p:txBody>
      </p:sp>
      <p:sp>
        <p:nvSpPr>
          <p:cNvPr id="9" name="Text 6"/>
          <p:cNvSpPr/>
          <p:nvPr/>
        </p:nvSpPr>
        <p:spPr>
          <a:xfrm>
            <a:off x="731520" y="371246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Broker the exact static bundle with current reader checks and expiry.</a:t>
            </a:r>
            <a:endParaRPr lang="en-US" sz="1250" dirty="0"/>
          </a:p>
        </p:txBody>
      </p:sp>
      <p:sp>
        <p:nvSpPr>
          <p:cNvPr id="10" name="Shape 7"/>
          <p:cNvSpPr/>
          <p:nvPr/>
        </p:nvSpPr>
        <p:spPr>
          <a:xfrm>
            <a:off x="6135624" y="2926080"/>
            <a:ext cx="5477256" cy="1444752"/>
          </a:xfrm>
          <a:prstGeom prst="rect">
            <a:avLst/>
          </a:prstGeom>
          <a:solidFill>
            <a:srgbClr val="151514"/>
          </a:solidFill>
          <a:ln w="7620">
            <a:solidFill>
              <a:srgbClr val="343430"/>
            </a:solidFill>
            <a:prstDash val="solid"/>
          </a:ln>
        </p:spPr>
      </p:sp>
      <p:sp>
        <p:nvSpPr>
          <p:cNvPr id="11" name="Text 8"/>
          <p:cNvSpPr/>
          <p:nvPr/>
        </p:nvSpPr>
        <p:spPr>
          <a:xfrm>
            <a:off x="6318504" y="306324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6318504" y="331927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Workers for Platforms</a:t>
            </a:r>
            <a:endParaRPr lang="en-US" sz="1900" dirty="0"/>
          </a:p>
        </p:txBody>
      </p:sp>
      <p:sp>
        <p:nvSpPr>
          <p:cNvPr id="13" name="Text 10"/>
          <p:cNvSpPr/>
          <p:nvPr/>
        </p:nvSpPr>
        <p:spPr>
          <a:xfrm>
            <a:off x="6318504" y="371246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Dispatch approved modules with private per-preview D1/R2 and signing material.</a:t>
            </a:r>
            <a:endParaRPr lang="en-US" sz="1250" dirty="0"/>
          </a:p>
        </p:txBody>
      </p:sp>
      <p:sp>
        <p:nvSpPr>
          <p:cNvPr id="14" name="Shape 11"/>
          <p:cNvSpPr/>
          <p:nvPr/>
        </p:nvSpPr>
        <p:spPr>
          <a:xfrm>
            <a:off x="548640" y="4480560"/>
            <a:ext cx="5477256" cy="1444752"/>
          </a:xfrm>
          <a:prstGeom prst="rect">
            <a:avLst/>
          </a:prstGeom>
          <a:solidFill>
            <a:srgbClr val="151514"/>
          </a:solidFill>
          <a:ln w="7620">
            <a:solidFill>
              <a:srgbClr val="343430"/>
            </a:solidFill>
            <a:prstDash val="solid"/>
          </a:ln>
        </p:spPr>
      </p:sp>
      <p:sp>
        <p:nvSpPr>
          <p:cNvPr id="15" name="Text 12"/>
          <p:cNvSpPr/>
          <p:nvPr/>
        </p:nvSpPr>
        <p:spPr>
          <a:xfrm>
            <a:off x="731520" y="461772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731520" y="487375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Outbound Worker</a:t>
            </a:r>
            <a:endParaRPr lang="en-US" sz="1900" dirty="0"/>
          </a:p>
        </p:txBody>
      </p:sp>
      <p:sp>
        <p:nvSpPr>
          <p:cNvPr id="17" name="Text 14"/>
          <p:cNvSpPr/>
          <p:nvPr/>
        </p:nvSpPr>
        <p:spPr>
          <a:xfrm>
            <a:off x="731520" y="526694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Enforce the managed app egress policy instead of handing apps unrestricted Internet access.</a:t>
            </a:r>
            <a:endParaRPr lang="en-US" sz="1250" dirty="0"/>
          </a:p>
        </p:txBody>
      </p:sp>
      <p:sp>
        <p:nvSpPr>
          <p:cNvPr id="18" name="Shape 15"/>
          <p:cNvSpPr/>
          <p:nvPr/>
        </p:nvSpPr>
        <p:spPr>
          <a:xfrm>
            <a:off x="6135624" y="4480560"/>
            <a:ext cx="5477256" cy="1444752"/>
          </a:xfrm>
          <a:prstGeom prst="rect">
            <a:avLst/>
          </a:prstGeom>
          <a:solidFill>
            <a:srgbClr val="151514"/>
          </a:solidFill>
          <a:ln w="7620">
            <a:solidFill>
              <a:srgbClr val="343430"/>
            </a:solidFill>
            <a:prstDash val="solid"/>
          </a:ln>
        </p:spPr>
      </p:sp>
      <p:sp>
        <p:nvSpPr>
          <p:cNvPr id="19" name="Text 16"/>
          <p:cNvSpPr/>
          <p:nvPr/>
        </p:nvSpPr>
        <p:spPr>
          <a:xfrm>
            <a:off x="6318504" y="461772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04</a:t>
            </a:r>
            <a:endParaRPr lang="en-US" sz="900" dirty="0"/>
          </a:p>
        </p:txBody>
      </p:sp>
      <p:sp>
        <p:nvSpPr>
          <p:cNvPr id="20" name="Text 17"/>
          <p:cNvSpPr/>
          <p:nvPr/>
        </p:nvSpPr>
        <p:spPr>
          <a:xfrm>
            <a:off x="6318504" y="487375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Browser Run</a:t>
            </a:r>
            <a:endParaRPr lang="en-US" sz="1900" dirty="0"/>
          </a:p>
        </p:txBody>
      </p:sp>
      <p:sp>
        <p:nvSpPr>
          <p:cNvPr id="21" name="Text 18"/>
          <p:cNvSpPr/>
          <p:nvPr/>
        </p:nvSpPr>
        <p:spPr>
          <a:xfrm>
            <a:off x="6318504" y="526694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Optional script-free static HTML snapshots. Full interactive application QA remains open.</a:t>
            </a:r>
            <a:endParaRPr lang="en-US" sz="1250" dirty="0"/>
          </a:p>
        </p:txBody>
      </p:sp>
      <p:sp>
        <p:nvSpPr>
          <p:cNvPr id="22" name="Shape 19"/>
          <p:cNvSpPr/>
          <p:nvPr/>
        </p:nvSpPr>
        <p:spPr>
          <a:xfrm>
            <a:off x="548640" y="6400800"/>
            <a:ext cx="11064240" cy="0"/>
          </a:xfrm>
          <a:prstGeom prst="line">
            <a:avLst/>
          </a:prstGeom>
          <a:noFill/>
          <a:ln w="7620">
            <a:solidFill>
              <a:srgbClr val="343430"/>
            </a:solidFill>
            <a:prstDash val="solid"/>
          </a:ln>
        </p:spPr>
      </p:sp>
      <p:sp>
        <p:nvSpPr>
          <p:cNvPr id="23" name="Text 20"/>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4" name="Text 21"/>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19 / 29</a:t>
            </a:r>
            <a:endParaRPr lang="en-US" sz="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PROTECTED DELIVERY / THE FLOW</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The preview has its own boundary.</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Protect readers and isolate the application’s data and network access.</a:t>
            </a:r>
            <a:endParaRPr lang="en-US" sz="1600" dirty="0"/>
          </a:p>
        </p:txBody>
      </p:sp>
      <p:pic>
        <p:nvPicPr>
          <p:cNvPr id="6" name="Image 1" descr="/tmp/golf-decks-IpuXfW/golf-protected-previews.png">    </p:cNvPr>
          <p:cNvPicPr>
            <a:picLocks noChangeAspect="1"/>
          </p:cNvPicPr>
          <p:nvPr/>
        </p:nvPicPr>
        <p:blipFill>
          <a:blip r:embed="rId3"/>
          <a:srcRect l="-115753" r="-115753" t="0" b="0"/>
          <a:stretch/>
        </p:blipFill>
        <p:spPr>
          <a:xfrm>
            <a:off x="548640" y="2770632"/>
            <a:ext cx="11064240" cy="3337560"/>
          </a:xfrm>
          <a:prstGeom prst="rect">
            <a:avLst/>
          </a:prstGeom>
        </p:spPr>
      </p:pic>
      <p:sp>
        <p:nvSpPr>
          <p:cNvPr id="7" name="Shape 3"/>
          <p:cNvSpPr/>
          <p:nvPr/>
        </p:nvSpPr>
        <p:spPr>
          <a:xfrm>
            <a:off x="548640" y="6400800"/>
            <a:ext cx="11064240" cy="0"/>
          </a:xfrm>
          <a:prstGeom prst="line">
            <a:avLst/>
          </a:prstGeom>
          <a:noFill/>
          <a:ln w="7620">
            <a:solidFill>
              <a:srgbClr val="343430"/>
            </a:solidFill>
            <a:prstDash val="solid"/>
          </a:ln>
        </p:spPr>
      </p:sp>
      <p:sp>
        <p:nvSpPr>
          <p:cNvPr id="8" name="Text 4"/>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9" name="Text 5"/>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20 / 29</a:t>
            </a:r>
            <a:endParaRPr lang="en-US" sz="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WORKERS AI + AI GATEWAY</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Advice and proposals have different jobs.</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Optional inference serves a specific workflow.</a:t>
            </a:r>
            <a:endParaRPr lang="en-US" sz="1600" dirty="0"/>
          </a:p>
        </p:txBody>
      </p:sp>
      <p:sp>
        <p:nvSpPr>
          <p:cNvPr id="6" name="Shape 3"/>
          <p:cNvSpPr/>
          <p:nvPr/>
        </p:nvSpPr>
        <p:spPr>
          <a:xfrm>
            <a:off x="548640" y="2926080"/>
            <a:ext cx="3614928" cy="2926080"/>
          </a:xfrm>
          <a:prstGeom prst="rect">
            <a:avLst/>
          </a:prstGeom>
          <a:solidFill>
            <a:srgbClr val="151514"/>
          </a:solidFill>
          <a:ln w="7620">
            <a:solidFill>
              <a:srgbClr val="343430"/>
            </a:solidFill>
            <a:prstDash val="solid"/>
          </a:ln>
        </p:spPr>
      </p:sp>
      <p:sp>
        <p:nvSpPr>
          <p:cNvPr id="7" name="Text 4"/>
          <p:cNvSpPr/>
          <p:nvPr/>
        </p:nvSpPr>
        <p:spPr>
          <a:xfrm>
            <a:off x="731520"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Clef advice</a:t>
            </a:r>
            <a:endParaRPr lang="en-US" sz="2200" dirty="0"/>
          </a:p>
        </p:txBody>
      </p:sp>
      <p:sp>
        <p:nvSpPr>
          <p:cNvPr id="9" name="Text 6"/>
          <p:cNvSpPr/>
          <p:nvPr/>
        </p:nvSpPr>
        <p:spPr>
          <a:xfrm>
            <a:off x="731520"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Metadata-only PR reasoning through Workers AI. Advisory evidence; no approval or merge authority.</a:t>
            </a:r>
            <a:endParaRPr lang="en-US" sz="1600" dirty="0"/>
          </a:p>
        </p:txBody>
      </p:sp>
      <p:sp>
        <p:nvSpPr>
          <p:cNvPr id="10" name="Shape 7"/>
          <p:cNvSpPr/>
          <p:nvPr/>
        </p:nvSpPr>
        <p:spPr>
          <a:xfrm>
            <a:off x="4273296" y="2926080"/>
            <a:ext cx="3614928" cy="2926080"/>
          </a:xfrm>
          <a:prstGeom prst="rect">
            <a:avLst/>
          </a:prstGeom>
          <a:solidFill>
            <a:srgbClr val="151514"/>
          </a:solidFill>
          <a:ln w="7620">
            <a:solidFill>
              <a:srgbClr val="343430"/>
            </a:solidFill>
            <a:prstDash val="solid"/>
          </a:ln>
        </p:spPr>
      </p:sp>
      <p:sp>
        <p:nvSpPr>
          <p:cNvPr id="11" name="Text 8"/>
          <p:cNvSpPr/>
          <p:nvPr/>
        </p:nvSpPr>
        <p:spPr>
          <a:xfrm>
            <a:off x="4456176"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4456176"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GLM 5.3 Flash proposals</a:t>
            </a:r>
            <a:endParaRPr lang="en-US" sz="2200" dirty="0"/>
          </a:p>
        </p:txBody>
      </p:sp>
      <p:sp>
        <p:nvSpPr>
          <p:cNvPr id="13" name="Text 10"/>
          <p:cNvSpPr/>
          <p:nvPr/>
        </p:nvSpPr>
        <p:spPr>
          <a:xfrm>
            <a:off x="4456176"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Maintained harness in an independent Artifacts fork. Approved file changes, tests and private reports.</a:t>
            </a:r>
            <a:endParaRPr lang="en-US" sz="1600" dirty="0"/>
          </a:p>
        </p:txBody>
      </p:sp>
      <p:sp>
        <p:nvSpPr>
          <p:cNvPr id="14" name="Shape 11"/>
          <p:cNvSpPr/>
          <p:nvPr/>
        </p:nvSpPr>
        <p:spPr>
          <a:xfrm>
            <a:off x="7997952" y="2926080"/>
            <a:ext cx="3614928" cy="2926080"/>
          </a:xfrm>
          <a:prstGeom prst="rect">
            <a:avLst/>
          </a:prstGeom>
          <a:solidFill>
            <a:srgbClr val="151514"/>
          </a:solidFill>
          <a:ln w="7620">
            <a:solidFill>
              <a:srgbClr val="343430"/>
            </a:solidFill>
            <a:prstDash val="solid"/>
          </a:ln>
        </p:spPr>
      </p:sp>
      <p:sp>
        <p:nvSpPr>
          <p:cNvPr id="15" name="Text 12"/>
          <p:cNvSpPr/>
          <p:nvPr/>
        </p:nvSpPr>
        <p:spPr>
          <a:xfrm>
            <a:off x="8180832"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8180832"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AI Gateway</a:t>
            </a:r>
            <a:endParaRPr lang="en-US" sz="2200" dirty="0"/>
          </a:p>
        </p:txBody>
      </p:sp>
      <p:sp>
        <p:nvSpPr>
          <p:cNvPr id="17" name="Text 14"/>
          <p:cNvSpPr/>
          <p:nvPr/>
        </p:nvSpPr>
        <p:spPr>
          <a:xfrm>
            <a:off x="8180832"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Authenticated inference; logs and cache disabled. Configured 60/min and $5/day limits.</a:t>
            </a:r>
            <a:endParaRPr lang="en-US" sz="1600" dirty="0"/>
          </a:p>
        </p:txBody>
      </p:sp>
      <p:sp>
        <p:nvSpPr>
          <p:cNvPr id="18" name="Shape 15"/>
          <p:cNvSpPr/>
          <p:nvPr/>
        </p:nvSpPr>
        <p:spPr>
          <a:xfrm>
            <a:off x="548640" y="6400800"/>
            <a:ext cx="11064240" cy="0"/>
          </a:xfrm>
          <a:prstGeom prst="line">
            <a:avLst/>
          </a:prstGeom>
          <a:noFill/>
          <a:ln w="7620">
            <a:solidFill>
              <a:srgbClr val="343430"/>
            </a:solidFill>
            <a:prstDash val="solid"/>
          </a:ln>
        </p:spPr>
      </p:sp>
      <p:sp>
        <p:nvSpPr>
          <p:cNvPr id="19" name="Text 16"/>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0" name="Text 17"/>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21 / 29</a:t>
            </a:r>
            <a:endParaRPr lang="en-US" sz="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WORKERS AI + AI GATEWAY / THE FLOW</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Two AI paths. Explicit authority.</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Clef advice and separately tested proposals serve different jobs.</a:t>
            </a:r>
            <a:endParaRPr lang="en-US" sz="1600" dirty="0"/>
          </a:p>
        </p:txBody>
      </p:sp>
      <p:pic>
        <p:nvPicPr>
          <p:cNvPr id="6" name="Image 1" descr="/tmp/golf-decks-IpuXfW/golf-ai-proposals.png">    </p:cNvPr>
          <p:cNvPicPr>
            <a:picLocks noChangeAspect="1"/>
          </p:cNvPicPr>
          <p:nvPr/>
        </p:nvPicPr>
        <p:blipFill>
          <a:blip r:embed="rId3"/>
          <a:srcRect l="-115753" r="-115753" t="0" b="0"/>
          <a:stretch/>
        </p:blipFill>
        <p:spPr>
          <a:xfrm>
            <a:off x="548640" y="2770632"/>
            <a:ext cx="11064240" cy="3337560"/>
          </a:xfrm>
          <a:prstGeom prst="rect">
            <a:avLst/>
          </a:prstGeom>
        </p:spPr>
      </p:pic>
      <p:sp>
        <p:nvSpPr>
          <p:cNvPr id="7" name="Shape 3"/>
          <p:cNvSpPr/>
          <p:nvPr/>
        </p:nvSpPr>
        <p:spPr>
          <a:xfrm>
            <a:off x="548640" y="6400800"/>
            <a:ext cx="11064240" cy="0"/>
          </a:xfrm>
          <a:prstGeom prst="line">
            <a:avLst/>
          </a:prstGeom>
          <a:noFill/>
          <a:ln w="7620">
            <a:solidFill>
              <a:srgbClr val="343430"/>
            </a:solidFill>
            <a:prstDash val="solid"/>
          </a:ln>
        </p:spPr>
      </p:sp>
      <p:sp>
        <p:nvSpPr>
          <p:cNvPr id="8" name="Text 4"/>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9" name="Text 5"/>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22 / 29</a:t>
            </a:r>
            <a:endParaRPr lang="en-US" sz="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EMAIL + WEBHOOKS</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Keep people connected to the work.</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Real messages retain consent, current access and delivery observations.</a:t>
            </a:r>
            <a:endParaRPr lang="en-US" sz="1600" dirty="0"/>
          </a:p>
        </p:txBody>
      </p:sp>
      <p:sp>
        <p:nvSpPr>
          <p:cNvPr id="6" name="Shape 3"/>
          <p:cNvSpPr/>
          <p:nvPr/>
        </p:nvSpPr>
        <p:spPr>
          <a:xfrm>
            <a:off x="548640" y="2926080"/>
            <a:ext cx="3614928" cy="2926080"/>
          </a:xfrm>
          <a:prstGeom prst="rect">
            <a:avLst/>
          </a:prstGeom>
          <a:solidFill>
            <a:srgbClr val="151514"/>
          </a:solidFill>
          <a:ln w="7620">
            <a:solidFill>
              <a:srgbClr val="343430"/>
            </a:solidFill>
            <a:prstDash val="solid"/>
          </a:ln>
        </p:spPr>
      </p:sp>
      <p:sp>
        <p:nvSpPr>
          <p:cNvPr id="7" name="Text 4"/>
          <p:cNvSpPr/>
          <p:nvPr/>
        </p:nvSpPr>
        <p:spPr>
          <a:xfrm>
            <a:off x="731520"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Email Service</a:t>
            </a:r>
            <a:endParaRPr lang="en-US" sz="2200" dirty="0"/>
          </a:p>
        </p:txBody>
      </p:sp>
      <p:sp>
        <p:nvSpPr>
          <p:cNvPr id="9" name="Text 6"/>
          <p:cNvSpPr/>
          <p:nvPr/>
        </p:nvSpPr>
        <p:spPr>
          <a:xfrm>
            <a:off x="731520"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Own-address subscriptions and consent; sender subdomain and DNS onboarding. Retained provider acceptance is recorded.</a:t>
            </a:r>
            <a:endParaRPr lang="en-US" sz="1600" dirty="0"/>
          </a:p>
        </p:txBody>
      </p:sp>
      <p:sp>
        <p:nvSpPr>
          <p:cNvPr id="10" name="Shape 7"/>
          <p:cNvSpPr/>
          <p:nvPr/>
        </p:nvSpPr>
        <p:spPr>
          <a:xfrm>
            <a:off x="4273296" y="2926080"/>
            <a:ext cx="3614928" cy="2926080"/>
          </a:xfrm>
          <a:prstGeom prst="rect">
            <a:avLst/>
          </a:prstGeom>
          <a:solidFill>
            <a:srgbClr val="151514"/>
          </a:solidFill>
          <a:ln w="7620">
            <a:solidFill>
              <a:srgbClr val="343430"/>
            </a:solidFill>
            <a:prstDash val="solid"/>
          </a:ln>
        </p:spPr>
      </p:sp>
      <p:sp>
        <p:nvSpPr>
          <p:cNvPr id="11" name="Text 8"/>
          <p:cNvSpPr/>
          <p:nvPr/>
        </p:nvSpPr>
        <p:spPr>
          <a:xfrm>
            <a:off x="4456176"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4456176"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Signed webhooks</a:t>
            </a:r>
            <a:endParaRPr lang="en-US" sz="2200" dirty="0"/>
          </a:p>
        </p:txBody>
      </p:sp>
      <p:sp>
        <p:nvSpPr>
          <p:cNvPr id="13" name="Text 10"/>
          <p:cNvSpPr/>
          <p:nvPr/>
        </p:nvSpPr>
        <p:spPr>
          <a:xfrm>
            <a:off x="4456176"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Encrypted subscriptions, approved origins and stable event identity. A retained Slack test delivery was accepted.</a:t>
            </a:r>
            <a:endParaRPr lang="en-US" sz="1600" dirty="0"/>
          </a:p>
        </p:txBody>
      </p:sp>
      <p:sp>
        <p:nvSpPr>
          <p:cNvPr id="14" name="Shape 11"/>
          <p:cNvSpPr/>
          <p:nvPr/>
        </p:nvSpPr>
        <p:spPr>
          <a:xfrm>
            <a:off x="7997952" y="2926080"/>
            <a:ext cx="3614928" cy="2926080"/>
          </a:xfrm>
          <a:prstGeom prst="rect">
            <a:avLst/>
          </a:prstGeom>
          <a:solidFill>
            <a:srgbClr val="151514"/>
          </a:solidFill>
          <a:ln w="7620">
            <a:solidFill>
              <a:srgbClr val="343430"/>
            </a:solidFill>
            <a:prstDash val="solid"/>
          </a:ln>
        </p:spPr>
      </p:sp>
      <p:sp>
        <p:nvSpPr>
          <p:cNvPr id="15" name="Text 12"/>
          <p:cNvSpPr/>
          <p:nvPr/>
        </p:nvSpPr>
        <p:spPr>
          <a:xfrm>
            <a:off x="8180832"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8180832"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D1 outboxes</a:t>
            </a:r>
            <a:endParaRPr lang="en-US" sz="2200" dirty="0"/>
          </a:p>
        </p:txBody>
      </p:sp>
      <p:sp>
        <p:nvSpPr>
          <p:cNvPr id="17" name="Text 14"/>
          <p:cNvSpPr/>
          <p:nvPr/>
        </p:nvSpPr>
        <p:spPr>
          <a:xfrm>
            <a:off x="8180832"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Maintenance and bounded retries carry notification delivery. These consumers do not use the evidence queue.</a:t>
            </a:r>
            <a:endParaRPr lang="en-US" sz="1600" dirty="0"/>
          </a:p>
        </p:txBody>
      </p:sp>
      <p:sp>
        <p:nvSpPr>
          <p:cNvPr id="18" name="Shape 15"/>
          <p:cNvSpPr/>
          <p:nvPr/>
        </p:nvSpPr>
        <p:spPr>
          <a:xfrm>
            <a:off x="548640" y="6400800"/>
            <a:ext cx="11064240" cy="0"/>
          </a:xfrm>
          <a:prstGeom prst="line">
            <a:avLst/>
          </a:prstGeom>
          <a:noFill/>
          <a:ln w="7620">
            <a:solidFill>
              <a:srgbClr val="343430"/>
            </a:solidFill>
            <a:prstDash val="solid"/>
          </a:ln>
        </p:spPr>
      </p:sp>
      <p:sp>
        <p:nvSpPr>
          <p:cNvPr id="19" name="Text 16"/>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0" name="Text 17"/>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23 / 29</a:t>
            </a:r>
            <a:endParaRPr lang="en-US" sz="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EMAIL + WEBHOOKS / THE FLOW</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Keep the operating loop visible.</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Separate accepted notifications from maintenance and collection health.</a:t>
            </a:r>
            <a:endParaRPr lang="en-US" sz="1600" dirty="0"/>
          </a:p>
        </p:txBody>
      </p:sp>
      <p:pic>
        <p:nvPicPr>
          <p:cNvPr id="6" name="Image 1" descr="/tmp/golf-decks-IpuXfW/golf-notifications-operations.png">    </p:cNvPr>
          <p:cNvPicPr>
            <a:picLocks noChangeAspect="1"/>
          </p:cNvPicPr>
          <p:nvPr/>
        </p:nvPicPr>
        <p:blipFill>
          <a:blip r:embed="rId3"/>
          <a:srcRect l="-115753" r="-115753" t="0" b="0"/>
          <a:stretch/>
        </p:blipFill>
        <p:spPr>
          <a:xfrm>
            <a:off x="548640" y="2770632"/>
            <a:ext cx="11064240" cy="3337560"/>
          </a:xfrm>
          <a:prstGeom prst="rect">
            <a:avLst/>
          </a:prstGeom>
        </p:spPr>
      </p:pic>
      <p:sp>
        <p:nvSpPr>
          <p:cNvPr id="7" name="Shape 3"/>
          <p:cNvSpPr/>
          <p:nvPr/>
        </p:nvSpPr>
        <p:spPr>
          <a:xfrm>
            <a:off x="548640" y="6400800"/>
            <a:ext cx="11064240" cy="0"/>
          </a:xfrm>
          <a:prstGeom prst="line">
            <a:avLst/>
          </a:prstGeom>
          <a:noFill/>
          <a:ln w="7620">
            <a:solidFill>
              <a:srgbClr val="343430"/>
            </a:solidFill>
            <a:prstDash val="solid"/>
          </a:ln>
        </p:spPr>
      </p:sp>
      <p:sp>
        <p:nvSpPr>
          <p:cNvPr id="8" name="Text 4"/>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9" name="Text 5"/>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24 / 29</a:t>
            </a:r>
            <a:endParaRPr lang="en-US" sz="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OPERATIONS + DEPLOYMENT</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Know what is running. Know what failed.</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Infrastructure definitions and actual outcomes are separate evidence.</a:t>
            </a:r>
            <a:endParaRPr lang="en-US" sz="1600" dirty="0"/>
          </a:p>
        </p:txBody>
      </p:sp>
      <p:sp>
        <p:nvSpPr>
          <p:cNvPr id="6" name="Shape 3"/>
          <p:cNvSpPr/>
          <p:nvPr/>
        </p:nvSpPr>
        <p:spPr>
          <a:xfrm>
            <a:off x="548640" y="2926080"/>
            <a:ext cx="5477256" cy="1444752"/>
          </a:xfrm>
          <a:prstGeom prst="rect">
            <a:avLst/>
          </a:prstGeom>
          <a:solidFill>
            <a:srgbClr val="151514"/>
          </a:solidFill>
          <a:ln w="7620">
            <a:solidFill>
              <a:srgbClr val="343430"/>
            </a:solidFill>
            <a:prstDash val="solid"/>
          </a:ln>
        </p:spPr>
      </p:sp>
      <p:sp>
        <p:nvSpPr>
          <p:cNvPr id="7" name="Text 4"/>
          <p:cNvSpPr/>
          <p:nvPr/>
        </p:nvSpPr>
        <p:spPr>
          <a:xfrm>
            <a:off x="731520" y="306324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Analytics Engine</a:t>
            </a:r>
            <a:endParaRPr lang="en-US" sz="1900" dirty="0"/>
          </a:p>
        </p:txBody>
      </p:sp>
      <p:sp>
        <p:nvSpPr>
          <p:cNvPr id="9" name="Text 6"/>
          <p:cNvSpPr/>
          <p:nvPr/>
        </p:nvSpPr>
        <p:spPr>
          <a:xfrm>
            <a:off x="731520" y="371246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Bound optional evidence metrics; hosted ingestion/readback is not yet verified.</a:t>
            </a:r>
            <a:endParaRPr lang="en-US" sz="1250" dirty="0"/>
          </a:p>
        </p:txBody>
      </p:sp>
      <p:sp>
        <p:nvSpPr>
          <p:cNvPr id="10" name="Shape 7"/>
          <p:cNvSpPr/>
          <p:nvPr/>
        </p:nvSpPr>
        <p:spPr>
          <a:xfrm>
            <a:off x="6135624" y="2926080"/>
            <a:ext cx="5477256" cy="1444752"/>
          </a:xfrm>
          <a:prstGeom prst="rect">
            <a:avLst/>
          </a:prstGeom>
          <a:solidFill>
            <a:srgbClr val="151514"/>
          </a:solidFill>
          <a:ln w="7620">
            <a:solidFill>
              <a:srgbClr val="343430"/>
            </a:solidFill>
            <a:prstDash val="solid"/>
          </a:ln>
        </p:spPr>
      </p:sp>
      <p:sp>
        <p:nvSpPr>
          <p:cNvPr id="11" name="Text 8"/>
          <p:cNvSpPr/>
          <p:nvPr/>
        </p:nvSpPr>
        <p:spPr>
          <a:xfrm>
            <a:off x="6318504" y="306324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6318504" y="331927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Workers analytics + observability</a:t>
            </a:r>
            <a:endParaRPr lang="en-US" sz="1900" dirty="0"/>
          </a:p>
        </p:txBody>
      </p:sp>
      <p:sp>
        <p:nvSpPr>
          <p:cNvPr id="13" name="Text 10"/>
          <p:cNvSpPr/>
          <p:nvPr/>
        </p:nvSpPr>
        <p:spPr>
          <a:xfrm>
            <a:off x="6318504" y="371246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Separate read-only analytics token and enabled provider observations; analytics collection has recorded failures.</a:t>
            </a:r>
            <a:endParaRPr lang="en-US" sz="1250" dirty="0"/>
          </a:p>
        </p:txBody>
      </p:sp>
      <p:sp>
        <p:nvSpPr>
          <p:cNvPr id="14" name="Shape 11"/>
          <p:cNvSpPr/>
          <p:nvPr/>
        </p:nvSpPr>
        <p:spPr>
          <a:xfrm>
            <a:off x="548640" y="4480560"/>
            <a:ext cx="5477256" cy="1444752"/>
          </a:xfrm>
          <a:prstGeom prst="rect">
            <a:avLst/>
          </a:prstGeom>
          <a:solidFill>
            <a:srgbClr val="151514"/>
          </a:solidFill>
          <a:ln w="7620">
            <a:solidFill>
              <a:srgbClr val="343430"/>
            </a:solidFill>
            <a:prstDash val="solid"/>
          </a:ln>
        </p:spPr>
      </p:sp>
      <p:sp>
        <p:nvSpPr>
          <p:cNvPr id="15" name="Text 12"/>
          <p:cNvSpPr/>
          <p:nvPr/>
        </p:nvSpPr>
        <p:spPr>
          <a:xfrm>
            <a:off x="731520" y="461772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731520" y="487375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Cron + Durable Object alarms</a:t>
            </a:r>
            <a:endParaRPr lang="en-US" sz="1900" dirty="0"/>
          </a:p>
        </p:txBody>
      </p:sp>
      <p:sp>
        <p:nvSpPr>
          <p:cNvPr id="17" name="Text 14"/>
          <p:cNvSpPr/>
          <p:nvPr/>
        </p:nvSpPr>
        <p:spPr>
          <a:xfrm>
            <a:off x="731520" y="526694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Cron schedule is configured but delivery is failing on this account. Workspace alarms have completed maintenance.</a:t>
            </a:r>
            <a:endParaRPr lang="en-US" sz="1250" dirty="0"/>
          </a:p>
        </p:txBody>
      </p:sp>
      <p:sp>
        <p:nvSpPr>
          <p:cNvPr id="18" name="Shape 15"/>
          <p:cNvSpPr/>
          <p:nvPr/>
        </p:nvSpPr>
        <p:spPr>
          <a:xfrm>
            <a:off x="6135624" y="4480560"/>
            <a:ext cx="5477256" cy="1444752"/>
          </a:xfrm>
          <a:prstGeom prst="rect">
            <a:avLst/>
          </a:prstGeom>
          <a:solidFill>
            <a:srgbClr val="151514"/>
          </a:solidFill>
          <a:ln w="7620">
            <a:solidFill>
              <a:srgbClr val="343430"/>
            </a:solidFill>
            <a:prstDash val="solid"/>
          </a:ln>
        </p:spPr>
      </p:sp>
      <p:sp>
        <p:nvSpPr>
          <p:cNvPr id="19" name="Text 16"/>
          <p:cNvSpPr/>
          <p:nvPr/>
        </p:nvSpPr>
        <p:spPr>
          <a:xfrm>
            <a:off x="6318504" y="461772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04</a:t>
            </a:r>
            <a:endParaRPr lang="en-US" sz="900" dirty="0"/>
          </a:p>
        </p:txBody>
      </p:sp>
      <p:sp>
        <p:nvSpPr>
          <p:cNvPr id="20" name="Text 17"/>
          <p:cNvSpPr/>
          <p:nvPr/>
        </p:nvSpPr>
        <p:spPr>
          <a:xfrm>
            <a:off x="6318504" y="487375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Alchemy + native cf CLI</a:t>
            </a:r>
            <a:endParaRPr lang="en-US" sz="1900" dirty="0"/>
          </a:p>
        </p:txBody>
      </p:sp>
      <p:sp>
        <p:nvSpPr>
          <p:cNvPr id="21" name="Text 18"/>
          <p:cNvSpPr/>
          <p:nvPr/>
        </p:nvSpPr>
        <p:spPr>
          <a:xfrm>
            <a:off x="6318504" y="526694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Owned resource provisioning, additive schema migration, token renewal, readback and cleanup.</a:t>
            </a:r>
            <a:endParaRPr lang="en-US" sz="1250" dirty="0"/>
          </a:p>
        </p:txBody>
      </p:sp>
      <p:sp>
        <p:nvSpPr>
          <p:cNvPr id="22" name="Shape 19"/>
          <p:cNvSpPr/>
          <p:nvPr/>
        </p:nvSpPr>
        <p:spPr>
          <a:xfrm>
            <a:off x="548640" y="6400800"/>
            <a:ext cx="11064240" cy="0"/>
          </a:xfrm>
          <a:prstGeom prst="line">
            <a:avLst/>
          </a:prstGeom>
          <a:noFill/>
          <a:ln w="7620">
            <a:solidFill>
              <a:srgbClr val="343430"/>
            </a:solidFill>
            <a:prstDash val="solid"/>
          </a:ln>
        </p:spPr>
      </p:sp>
      <p:sp>
        <p:nvSpPr>
          <p:cNvPr id="23" name="Text 20"/>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4" name="Text 21"/>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25 / 29</a:t>
            </a:r>
            <a:endParaRPr lang="en-US" sz="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THE CHANGE PATH</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Evidence before publication.</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Current checks and previews are separate from broad protected merge and production delivery.</a:t>
            </a:r>
            <a:endParaRPr lang="en-US" sz="1600" dirty="0"/>
          </a:p>
        </p:txBody>
      </p:sp>
      <p:pic>
        <p:nvPicPr>
          <p:cNvPr id="6" name="Image 1" descr="/tmp/golf-decks-IpuXfW/golf-change-lifecycle-overview.png">    </p:cNvPr>
          <p:cNvPicPr>
            <a:picLocks noChangeAspect="1"/>
          </p:cNvPicPr>
          <p:nvPr/>
        </p:nvPicPr>
        <p:blipFill>
          <a:blip r:embed="rId3"/>
          <a:srcRect l="-115753" r="-115753" t="0" b="0"/>
          <a:stretch/>
        </p:blipFill>
        <p:spPr>
          <a:xfrm>
            <a:off x="548640" y="2770632"/>
            <a:ext cx="11064240" cy="3337560"/>
          </a:xfrm>
          <a:prstGeom prst="rect">
            <a:avLst/>
          </a:prstGeom>
        </p:spPr>
      </p:pic>
      <p:sp>
        <p:nvSpPr>
          <p:cNvPr id="7" name="Shape 3"/>
          <p:cNvSpPr/>
          <p:nvPr/>
        </p:nvSpPr>
        <p:spPr>
          <a:xfrm>
            <a:off x="548640" y="6400800"/>
            <a:ext cx="11064240" cy="0"/>
          </a:xfrm>
          <a:prstGeom prst="line">
            <a:avLst/>
          </a:prstGeom>
          <a:noFill/>
          <a:ln w="7620">
            <a:solidFill>
              <a:srgbClr val="343430"/>
            </a:solidFill>
            <a:prstDash val="solid"/>
          </a:ln>
        </p:spPr>
      </p:sp>
      <p:sp>
        <p:nvSpPr>
          <p:cNvPr id="8" name="Text 4"/>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9" name="Text 5"/>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26 / 29</a:t>
            </a:r>
            <a:endParaRPr lang="en-US" sz="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IN DEVELOPMENT / VECTORIZE</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Search beyond exact matches.</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Semantic code and issue search is being added.</a:t>
            </a:r>
            <a:endParaRPr lang="en-US" sz="1600" dirty="0"/>
          </a:p>
        </p:txBody>
      </p:sp>
      <p:sp>
        <p:nvSpPr>
          <p:cNvPr id="6" name="Shape 3"/>
          <p:cNvSpPr/>
          <p:nvPr/>
        </p:nvSpPr>
        <p:spPr>
          <a:xfrm>
            <a:off x="548640" y="2926080"/>
            <a:ext cx="3614928" cy="2926080"/>
          </a:xfrm>
          <a:prstGeom prst="rect">
            <a:avLst/>
          </a:prstGeom>
          <a:solidFill>
            <a:srgbClr val="151514"/>
          </a:solidFill>
          <a:ln w="7620">
            <a:solidFill>
              <a:srgbClr val="343430"/>
            </a:solidFill>
            <a:prstDash val="solid"/>
          </a:ln>
        </p:spPr>
      </p:sp>
      <p:sp>
        <p:nvSpPr>
          <p:cNvPr id="7" name="Text 4"/>
          <p:cNvSpPr/>
          <p:nvPr/>
        </p:nvSpPr>
        <p:spPr>
          <a:xfrm>
            <a:off x="731520"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Workers AI embeddings</a:t>
            </a:r>
            <a:endParaRPr lang="en-US" sz="2200" dirty="0"/>
          </a:p>
        </p:txBody>
      </p:sp>
      <p:sp>
        <p:nvSpPr>
          <p:cNvPr id="9" name="Text 6"/>
          <p:cNvSpPr/>
          <p:nvPr/>
        </p:nvSpPr>
        <p:spPr>
          <a:xfrm>
            <a:off x="731520"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Create semantic representations from approved source content.</a:t>
            </a:r>
            <a:endParaRPr lang="en-US" sz="1600" dirty="0"/>
          </a:p>
        </p:txBody>
      </p:sp>
      <p:sp>
        <p:nvSpPr>
          <p:cNvPr id="10" name="Shape 7"/>
          <p:cNvSpPr/>
          <p:nvPr/>
        </p:nvSpPr>
        <p:spPr>
          <a:xfrm>
            <a:off x="4273296" y="2926080"/>
            <a:ext cx="3614928" cy="2926080"/>
          </a:xfrm>
          <a:prstGeom prst="rect">
            <a:avLst/>
          </a:prstGeom>
          <a:solidFill>
            <a:srgbClr val="151514"/>
          </a:solidFill>
          <a:ln w="7620">
            <a:solidFill>
              <a:srgbClr val="343430"/>
            </a:solidFill>
            <a:prstDash val="solid"/>
          </a:ln>
        </p:spPr>
      </p:sp>
      <p:sp>
        <p:nvSpPr>
          <p:cNvPr id="11" name="Text 8"/>
          <p:cNvSpPr/>
          <p:nvPr/>
        </p:nvSpPr>
        <p:spPr>
          <a:xfrm>
            <a:off x="4456176"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4456176"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Vectorize</a:t>
            </a:r>
            <a:endParaRPr lang="en-US" sz="2200" dirty="0"/>
          </a:p>
        </p:txBody>
      </p:sp>
      <p:sp>
        <p:nvSpPr>
          <p:cNvPr id="13" name="Text 10"/>
          <p:cNvSpPr/>
          <p:nvPr/>
        </p:nvSpPr>
        <p:spPr>
          <a:xfrm>
            <a:off x="4456176"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Index and query those representations to find related code and issues.</a:t>
            </a:r>
            <a:endParaRPr lang="en-US" sz="1600" dirty="0"/>
          </a:p>
        </p:txBody>
      </p:sp>
      <p:sp>
        <p:nvSpPr>
          <p:cNvPr id="14" name="Shape 11"/>
          <p:cNvSpPr/>
          <p:nvPr/>
        </p:nvSpPr>
        <p:spPr>
          <a:xfrm>
            <a:off x="7997952" y="2926080"/>
            <a:ext cx="3614928" cy="2926080"/>
          </a:xfrm>
          <a:prstGeom prst="rect">
            <a:avLst/>
          </a:prstGeom>
          <a:solidFill>
            <a:srgbClr val="151514"/>
          </a:solidFill>
          <a:ln w="7620">
            <a:solidFill>
              <a:srgbClr val="343430"/>
            </a:solidFill>
            <a:prstDash val="solid"/>
          </a:ln>
        </p:spPr>
      </p:sp>
      <p:sp>
        <p:nvSpPr>
          <p:cNvPr id="15" name="Text 12"/>
          <p:cNvSpPr/>
          <p:nvPr/>
        </p:nvSpPr>
        <p:spPr>
          <a:xfrm>
            <a:off x="8180832"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8180832"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Current reader access</a:t>
            </a:r>
            <a:endParaRPr lang="en-US" sz="2200" dirty="0"/>
          </a:p>
        </p:txBody>
      </p:sp>
      <p:sp>
        <p:nvSpPr>
          <p:cNvPr id="17" name="Text 14"/>
          <p:cNvSpPr/>
          <p:nvPr/>
        </p:nvSpPr>
        <p:spPr>
          <a:xfrm>
            <a:off x="8180832"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Filter results by live repository authority and propagate deletion/revocation.</a:t>
            </a:r>
            <a:endParaRPr lang="en-US" sz="1600" dirty="0"/>
          </a:p>
        </p:txBody>
      </p:sp>
      <p:sp>
        <p:nvSpPr>
          <p:cNvPr id="18" name="Shape 15"/>
          <p:cNvSpPr/>
          <p:nvPr/>
        </p:nvSpPr>
        <p:spPr>
          <a:xfrm>
            <a:off x="548640" y="6400800"/>
            <a:ext cx="11064240" cy="0"/>
          </a:xfrm>
          <a:prstGeom prst="line">
            <a:avLst/>
          </a:prstGeom>
          <a:noFill/>
          <a:ln w="7620">
            <a:solidFill>
              <a:srgbClr val="343430"/>
            </a:solidFill>
            <a:prstDash val="solid"/>
          </a:ln>
        </p:spPr>
      </p:sp>
      <p:sp>
        <p:nvSpPr>
          <p:cNvPr id="19" name="Text 16"/>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0" name="Text 17"/>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27 / 29</a:t>
            </a:r>
            <a:endParaRPr lang="en-US" sz="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CURRENT QUALIFICATION</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A developer preview with real evidence.</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Dated engineering proofs cover selected Git, test, proposal and protected-preview paths. Production readiness still needs testing.</a:t>
            </a:r>
            <a:endParaRPr lang="en-US" sz="1600" dirty="0"/>
          </a:p>
        </p:txBody>
      </p:sp>
      <p:sp>
        <p:nvSpPr>
          <p:cNvPr id="6" name="Shape 3"/>
          <p:cNvSpPr/>
          <p:nvPr/>
        </p:nvSpPr>
        <p:spPr>
          <a:xfrm>
            <a:off x="548640" y="2926080"/>
            <a:ext cx="3614928" cy="2926080"/>
          </a:xfrm>
          <a:prstGeom prst="rect">
            <a:avLst/>
          </a:prstGeom>
          <a:solidFill>
            <a:srgbClr val="151514"/>
          </a:solidFill>
          <a:ln w="7620">
            <a:solidFill>
              <a:srgbClr val="343430"/>
            </a:solidFill>
            <a:prstDash val="solid"/>
          </a:ln>
        </p:spPr>
      </p:sp>
      <p:sp>
        <p:nvSpPr>
          <p:cNvPr id="7" name="Text 4"/>
          <p:cNvSpPr/>
          <p:nvPr/>
        </p:nvSpPr>
        <p:spPr>
          <a:xfrm>
            <a:off x="731520"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Demonstrated</a:t>
            </a:r>
            <a:endParaRPr lang="en-US" sz="2200" dirty="0"/>
          </a:p>
        </p:txBody>
      </p:sp>
      <p:sp>
        <p:nvSpPr>
          <p:cNvPr id="9" name="Text 6"/>
          <p:cNvSpPr/>
          <p:nvPr/>
        </p:nvSpPr>
        <p:spPr>
          <a:xfrm>
            <a:off x="731520"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Hosted Git, collaboration, approved tests, Clef advice, scoped proposals, protected previews, email acceptance and secret-to-step delivery.</a:t>
            </a:r>
            <a:endParaRPr lang="en-US" sz="1600" dirty="0"/>
          </a:p>
        </p:txBody>
      </p:sp>
      <p:sp>
        <p:nvSpPr>
          <p:cNvPr id="10" name="Shape 7"/>
          <p:cNvSpPr/>
          <p:nvPr/>
        </p:nvSpPr>
        <p:spPr>
          <a:xfrm>
            <a:off x="4273296" y="2926080"/>
            <a:ext cx="3614928" cy="2926080"/>
          </a:xfrm>
          <a:prstGeom prst="rect">
            <a:avLst/>
          </a:prstGeom>
          <a:solidFill>
            <a:srgbClr val="151514"/>
          </a:solidFill>
          <a:ln w="7620">
            <a:solidFill>
              <a:srgbClr val="343430"/>
            </a:solidFill>
            <a:prstDash val="solid"/>
          </a:ln>
        </p:spPr>
      </p:sp>
      <p:sp>
        <p:nvSpPr>
          <p:cNvPr id="11" name="Text 8"/>
          <p:cNvSpPr/>
          <p:nvPr/>
        </p:nvSpPr>
        <p:spPr>
          <a:xfrm>
            <a:off x="4456176"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4456176"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Incomplete or degraded</a:t>
            </a:r>
            <a:endParaRPr lang="en-US" sz="2200" dirty="0"/>
          </a:p>
        </p:txBody>
      </p:sp>
      <p:sp>
        <p:nvSpPr>
          <p:cNvPr id="13" name="Text 10"/>
          <p:cNvSpPr/>
          <p:nvPr/>
        </p:nvSpPr>
        <p:spPr>
          <a:xfrm>
            <a:off x="4456176"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Cron delivery and analytics collection; Analytics Engine ingest; retained screenshots; broader role/load/cleanup matrices.</a:t>
            </a:r>
            <a:endParaRPr lang="en-US" sz="1600" dirty="0"/>
          </a:p>
        </p:txBody>
      </p:sp>
      <p:sp>
        <p:nvSpPr>
          <p:cNvPr id="14" name="Shape 11"/>
          <p:cNvSpPr/>
          <p:nvPr/>
        </p:nvSpPr>
        <p:spPr>
          <a:xfrm>
            <a:off x="7997952" y="2926080"/>
            <a:ext cx="3614928" cy="2926080"/>
          </a:xfrm>
          <a:prstGeom prst="rect">
            <a:avLst/>
          </a:prstGeom>
          <a:solidFill>
            <a:srgbClr val="151514"/>
          </a:solidFill>
          <a:ln w="7620">
            <a:solidFill>
              <a:srgbClr val="343430"/>
            </a:solidFill>
            <a:prstDash val="solid"/>
          </a:ln>
        </p:spPr>
      </p:sp>
      <p:sp>
        <p:nvSpPr>
          <p:cNvPr id="15" name="Text 12"/>
          <p:cNvSpPr/>
          <p:nvPr/>
        </p:nvSpPr>
        <p:spPr>
          <a:xfrm>
            <a:off x="8180832"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8180832"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Next acceptance</a:t>
            </a:r>
            <a:endParaRPr lang="en-US" sz="2200" dirty="0"/>
          </a:p>
        </p:txBody>
      </p:sp>
      <p:sp>
        <p:nvSpPr>
          <p:cNvPr id="17" name="Text 14"/>
          <p:cNvSpPr/>
          <p:nvPr/>
        </p:nvSpPr>
        <p:spPr>
          <a:xfrm>
            <a:off x="8180832"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Full parity, protected merge, production CD, native/Forgejo recovery, tenant onboarding and scale. Vectorize search is in development.</a:t>
            </a:r>
            <a:endParaRPr lang="en-US" sz="1600" dirty="0"/>
          </a:p>
        </p:txBody>
      </p:sp>
      <p:sp>
        <p:nvSpPr>
          <p:cNvPr id="18" name="Shape 15"/>
          <p:cNvSpPr/>
          <p:nvPr/>
        </p:nvSpPr>
        <p:spPr>
          <a:xfrm>
            <a:off x="548640" y="6400800"/>
            <a:ext cx="11064240" cy="0"/>
          </a:xfrm>
          <a:prstGeom prst="line">
            <a:avLst/>
          </a:prstGeom>
          <a:noFill/>
          <a:ln w="7620">
            <a:solidFill>
              <a:srgbClr val="343430"/>
            </a:solidFill>
            <a:prstDash val="solid"/>
          </a:ln>
        </p:spPr>
      </p:sp>
      <p:sp>
        <p:nvSpPr>
          <p:cNvPr id="19" name="Text 16"/>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0" name="Text 17"/>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28 / 29</a:t>
            </a:r>
            <a:endParaRPr lang="en-US" sz="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YOUR NEXT MOVE</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Try Golf for yourself.</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Start with a browser simulation, then install Golf to evaluate real workflows.</a:t>
            </a:r>
            <a:endParaRPr lang="en-US" sz="1600" dirty="0"/>
          </a:p>
        </p:txBody>
      </p:sp>
      <p:sp>
        <p:nvSpPr>
          <p:cNvPr id="6" name="Shape 3"/>
          <p:cNvSpPr/>
          <p:nvPr/>
        </p:nvSpPr>
        <p:spPr>
          <a:xfrm>
            <a:off x="548640" y="2926080"/>
            <a:ext cx="3614928" cy="2926080"/>
          </a:xfrm>
          <a:prstGeom prst="rect">
            <a:avLst/>
          </a:prstGeom>
          <a:solidFill>
            <a:srgbClr val="151514"/>
          </a:solidFill>
          <a:ln w="7620">
            <a:solidFill>
              <a:srgbClr val="343430"/>
            </a:solidFill>
            <a:prstDash val="solid"/>
          </a:ln>
        </p:spPr>
      </p:sp>
      <p:sp>
        <p:nvSpPr>
          <p:cNvPr id="7" name="Text 4"/>
          <p:cNvSpPr/>
          <p:nvPr/>
        </p:nvSpPr>
        <p:spPr>
          <a:xfrm>
            <a:off x="731520"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Browser simulations</a:t>
            </a:r>
            <a:endParaRPr lang="en-US" sz="2200" dirty="0"/>
          </a:p>
        </p:txBody>
      </p:sp>
      <p:sp>
        <p:nvSpPr>
          <p:cNvPr id="9" name="Text 6"/>
          <p:cNvSpPr/>
          <p:nvPr/>
        </p:nvSpPr>
        <p:spPr>
          <a:xfrm>
            <a:off x="731520"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gitgolf.app/demo: explore local and Cloudflare interfaces with sample data. No backend or live execution.</a:t>
            </a:r>
            <a:endParaRPr lang="en-US" sz="1600" dirty="0"/>
          </a:p>
        </p:txBody>
      </p:sp>
      <p:sp>
        <p:nvSpPr>
          <p:cNvPr id="10" name="Shape 7"/>
          <p:cNvSpPr/>
          <p:nvPr/>
        </p:nvSpPr>
        <p:spPr>
          <a:xfrm>
            <a:off x="4273296" y="2926080"/>
            <a:ext cx="3614928" cy="2926080"/>
          </a:xfrm>
          <a:prstGeom prst="rect">
            <a:avLst/>
          </a:prstGeom>
          <a:solidFill>
            <a:srgbClr val="151514"/>
          </a:solidFill>
          <a:ln w="7620">
            <a:solidFill>
              <a:srgbClr val="343430"/>
            </a:solidFill>
            <a:prstDash val="solid"/>
          </a:ln>
        </p:spPr>
      </p:sp>
      <p:sp>
        <p:nvSpPr>
          <p:cNvPr id="11" name="Text 8"/>
          <p:cNvSpPr/>
          <p:nvPr/>
        </p:nvSpPr>
        <p:spPr>
          <a:xfrm>
            <a:off x="4456176"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4456176"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Choose your deployment</a:t>
            </a:r>
            <a:endParaRPr lang="en-US" sz="2200" dirty="0"/>
          </a:p>
        </p:txBody>
      </p:sp>
      <p:sp>
        <p:nvSpPr>
          <p:cNvPr id="13" name="Text 10"/>
          <p:cNvSpPr/>
          <p:nvPr/>
        </p:nvSpPr>
        <p:spPr>
          <a:xfrm>
            <a:off x="4456176"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Docker Compose or Golf’s Helm chart for portable hosting. Use the native Alchemy recipe in your own Cloudflare account.</a:t>
            </a:r>
            <a:endParaRPr lang="en-US" sz="1600" dirty="0"/>
          </a:p>
        </p:txBody>
      </p:sp>
      <p:sp>
        <p:nvSpPr>
          <p:cNvPr id="14" name="Shape 11"/>
          <p:cNvSpPr/>
          <p:nvPr/>
        </p:nvSpPr>
        <p:spPr>
          <a:xfrm>
            <a:off x="7997952" y="2926080"/>
            <a:ext cx="3614928" cy="2926080"/>
          </a:xfrm>
          <a:prstGeom prst="rect">
            <a:avLst/>
          </a:prstGeom>
          <a:solidFill>
            <a:srgbClr val="151514"/>
          </a:solidFill>
          <a:ln w="7620">
            <a:solidFill>
              <a:srgbClr val="343430"/>
            </a:solidFill>
            <a:prstDash val="solid"/>
          </a:ln>
        </p:spPr>
      </p:sp>
      <p:sp>
        <p:nvSpPr>
          <p:cNvPr id="15" name="Text 12"/>
          <p:cNvSpPr/>
          <p:nvPr/>
        </p:nvSpPr>
        <p:spPr>
          <a:xfrm>
            <a:off x="8180832"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8180832"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Evaluate real work</a:t>
            </a:r>
            <a:endParaRPr lang="en-US" sz="2200" dirty="0"/>
          </a:p>
        </p:txBody>
      </p:sp>
      <p:sp>
        <p:nvSpPr>
          <p:cNvPr id="17" name="Text 14"/>
          <p:cNvSpPr/>
          <p:nvPr/>
        </p:nvSpPr>
        <p:spPr>
          <a:xfrm>
            <a:off x="8180832"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Enroll a user and grant repository access on your installation. Check an exact commit and inspect its report. docs.gitgolf.app</a:t>
            </a:r>
            <a:endParaRPr lang="en-US" sz="1600" dirty="0"/>
          </a:p>
        </p:txBody>
      </p:sp>
      <p:sp>
        <p:nvSpPr>
          <p:cNvPr id="18" name="Shape 15"/>
          <p:cNvSpPr/>
          <p:nvPr/>
        </p:nvSpPr>
        <p:spPr>
          <a:xfrm>
            <a:off x="548640" y="6400800"/>
            <a:ext cx="11064240" cy="0"/>
          </a:xfrm>
          <a:prstGeom prst="line">
            <a:avLst/>
          </a:prstGeom>
          <a:noFill/>
          <a:ln w="7620">
            <a:solidFill>
              <a:srgbClr val="343430"/>
            </a:solidFill>
            <a:prstDash val="solid"/>
          </a:ln>
        </p:spPr>
      </p:sp>
      <p:sp>
        <p:nvSpPr>
          <p:cNvPr id="19" name="Text 16"/>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0" name="Text 17"/>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29 / 29</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chivo"/>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chivo"/>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29</Slides>
  <Notes>29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Company>Golf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Golf for platform teams</dc:title>
  <dc:subject>Ownership, policy and infrastructure choice.</dc:subject>
  <dc:creator>Golf</dc:creator>
  <cp:lastModifiedBy>Golf</cp:lastModifiedBy>
  <cp:revision>1</cp:revision>
  <dcterms:created xsi:type="dcterms:W3CDTF">2026-10-14T08:53:26Z</dcterms:created>
  <dcterms:modified xsi:type="dcterms:W3CDTF">2026-10-14T08:53:26Z</dcterms:modified>
</cp:coreProperties>
</file>